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98" r:id="rId2"/>
    <p:sldId id="295" r:id="rId3"/>
    <p:sldId id="11228" r:id="rId4"/>
    <p:sldId id="11227" r:id="rId5"/>
    <p:sldId id="11224" r:id="rId6"/>
  </p:sldIdLst>
  <p:sldSz cx="12192000" cy="6858000"/>
  <p:notesSz cx="6858000" cy="9144000"/>
  <p:embeddedFontLst>
    <p:embeddedFont>
      <p:font typeface="Barlow" panose="00000500000000000000" pitchFamily="2" charset="0"/>
      <p:regular r:id="rId8"/>
      <p:bold r:id="rId9"/>
      <p:italic r:id="rId10"/>
      <p:boldItalic r:id="rId11"/>
    </p:embeddedFont>
    <p:embeddedFont>
      <p:font typeface="Barlow Black" panose="00000A00000000000000" pitchFamily="2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28061-BEC5-4BE6-9410-EA8C4518772E}" v="5" dt="2021-05-21T12:47:08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6" y="512"/>
      </p:cViewPr>
      <p:guideLst>
        <p:guide pos="529"/>
        <p:guide pos="7151"/>
        <p:guide orient="horz" pos="1502"/>
        <p:guide orient="horz" pos="3113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unbillable-hrs.com/s5e4-processes-processes/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account planning tips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S5E4, “Processes, processes.”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https://unbillable-hrs.com/s5e4-processes-processes/</a:t>
            </a:r>
            <a:r>
              <a:rPr lang="en-US" sz="1800" dirty="0">
                <a:solidFill>
                  <a:srgbClr val="000000"/>
                </a:solidFill>
              </a:rPr>
              <a:t>* </a:t>
            </a: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8199" y="80708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/>
              <a:t>ubhrs</a:t>
            </a:r>
            <a:r>
              <a:rPr lang="en-US" sz="4800" dirty="0"/>
              <a:t>’ “must-have” frameworks:</a:t>
            </a:r>
            <a:endParaRPr lang="en-DE" sz="4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97BAFD-EA6D-44A0-8232-FBA2190F103B}"/>
              </a:ext>
            </a:extLst>
          </p:cNvPr>
          <p:cNvSpPr txBox="1"/>
          <p:nvPr/>
        </p:nvSpPr>
        <p:spPr>
          <a:xfrm>
            <a:off x="981890" y="2384425"/>
            <a:ext cx="4172816" cy="1268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Stakeholder management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process – from brainstorm, to clustering, to engagement.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Don’t know where to start? Try this!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DEC57306-FDCD-4FAF-A5FB-AD424C58435B}"/>
              </a:ext>
            </a:extLst>
          </p:cNvPr>
          <p:cNvSpPr txBox="1"/>
          <p:nvPr/>
        </p:nvSpPr>
        <p:spPr>
          <a:xfrm>
            <a:off x="981890" y="3715684"/>
            <a:ext cx="4172816" cy="1268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Strategic planning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– defines how you create (or contribute to) a strategy and strategic plan.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Don’t know where to start? Try this!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56BA5354-5579-472F-85E6-A06FA7888438}"/>
              </a:ext>
            </a:extLst>
          </p:cNvPr>
          <p:cNvSpPr txBox="1"/>
          <p:nvPr/>
        </p:nvSpPr>
        <p:spPr>
          <a:xfrm>
            <a:off x="981890" y="5046943"/>
            <a:ext cx="4172816" cy="1268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Measurement and reporting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– describes how you collect, analyze, and report data.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Don’t know where to start? Try this!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12D17FC1-DF3D-4FE4-84C8-1E7D7EAC1B66}"/>
              </a:ext>
            </a:extLst>
          </p:cNvPr>
          <p:cNvSpPr txBox="1"/>
          <p:nvPr/>
        </p:nvSpPr>
        <p:spPr>
          <a:xfrm>
            <a:off x="6096000" y="2384424"/>
            <a:ext cx="4172816" cy="126869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“Client service” framework (or “playbook”)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– defines which service your team delivers, to whom… and how.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See next page!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B912463-CC5B-40AF-9221-8D3DADA493E0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5154706" y="3018771"/>
            <a:ext cx="94129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038F134-0748-4557-BA33-9751657C08BB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5154706" y="3018771"/>
            <a:ext cx="941294" cy="13312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95E2919-24E0-4B9D-888C-3FFABB7BBE1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154706" y="3018771"/>
            <a:ext cx="941294" cy="26625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4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">
            <a:extLst>
              <a:ext uri="{FF2B5EF4-FFF2-40B4-BE49-F238E27FC236}">
                <a16:creationId xmlns:a16="http://schemas.microsoft.com/office/drawing/2014/main" id="{3810B841-8189-408E-9C42-BEC64265B5D7}"/>
              </a:ext>
            </a:extLst>
          </p:cNvPr>
          <p:cNvSpPr txBox="1">
            <a:spLocks/>
          </p:cNvSpPr>
          <p:nvPr/>
        </p:nvSpPr>
        <p:spPr>
          <a:xfrm>
            <a:off x="839788" y="800100"/>
            <a:ext cx="4468907" cy="27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/>
              <a:t>ubhrs</a:t>
            </a:r>
            <a:r>
              <a:rPr lang="en-US" sz="4800" dirty="0"/>
              <a:t>’ simplified “playbook” outline:</a:t>
            </a:r>
            <a:endParaRPr lang="en-DE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A9874-8104-478E-BB91-B91AF0C74010}"/>
              </a:ext>
            </a:extLst>
          </p:cNvPr>
          <p:cNvSpPr txBox="1"/>
          <p:nvPr/>
        </p:nvSpPr>
        <p:spPr>
          <a:xfrm>
            <a:off x="4621306" y="800100"/>
            <a:ext cx="67309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Business context &amp; objectives </a:t>
            </a:r>
            <a:r>
              <a:rPr lang="en-US" sz="1600" dirty="0">
                <a:latin typeface="+mn-lt"/>
              </a:rPr>
              <a:t>–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which part of the firm do you serve, which biz objective do they help them hit?)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Current marketing strategy and priorities </a:t>
            </a:r>
            <a:r>
              <a:rPr lang="en-US" sz="1600" dirty="0">
                <a:latin typeface="+mn-lt"/>
              </a:rPr>
              <a:t>–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how are you helping the business hit their objective? Super high-level answers (“demand gen”, “performance marketing”, “delivering events” etc.)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Key interconnects </a:t>
            </a:r>
            <a:r>
              <a:rPr lang="en-US" sz="1600" dirty="0">
                <a:latin typeface="+mn-lt"/>
              </a:rPr>
              <a:t>– who does your team report to/work for, whom do you support? [e.g. “we primarily serve the UK’s automotive practice, but will support the EMEA automotive marketing team with [x], [y], [z])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Services and SLAs </a:t>
            </a:r>
            <a:r>
              <a:rPr lang="en-US" sz="1600" dirty="0">
                <a:latin typeface="+mn-lt"/>
              </a:rPr>
              <a:t>– describe your core capabilities and “service offerings” to the practice and describe how the business might “buy” them; also list the things you’d refer elsewhere (other teams, external partners/agencies etc.)</a:t>
            </a:r>
          </a:p>
          <a:p>
            <a:pPr marL="285750" indent="-285750">
              <a:buFontTx/>
              <a:buChar char="-"/>
            </a:pPr>
            <a:endParaRPr lang="en-US" sz="1600" b="1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Team and contacts </a:t>
            </a:r>
            <a:r>
              <a:rPr lang="en-US" sz="1600" dirty="0">
                <a:latin typeface="+mn-lt"/>
              </a:rPr>
              <a:t>– pretty much what the chapter headline says 🤪</a:t>
            </a:r>
          </a:p>
          <a:p>
            <a:pPr marL="285750" indent="-285750">
              <a:buFontTx/>
              <a:buChar char="-"/>
            </a:pPr>
            <a:endParaRPr lang="en-US" sz="1600" b="1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n-lt"/>
              </a:rPr>
              <a:t>Appendix: Service processes</a:t>
            </a:r>
            <a:r>
              <a:rPr lang="en-US" sz="1600" dirty="0">
                <a:latin typeface="+mn-lt"/>
              </a:rPr>
              <a:t> – step-by-step delivery descriptions for each of your services… these can be as high-level or detailed as you like. (Example: “Landing page development: Step 1) fill out our briefing form, step 2) … etc.)</a:t>
            </a:r>
            <a:endParaRPr lang="en-US" sz="1600" b="1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en-DE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EB513-D920-42EC-8CAF-AFCD4B3B6D01}"/>
              </a:ext>
            </a:extLst>
          </p:cNvPr>
          <p:cNvSpPr txBox="1"/>
          <p:nvPr/>
        </p:nvSpPr>
        <p:spPr>
          <a:xfrm>
            <a:off x="839788" y="4124138"/>
            <a:ext cx="3025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Use this to capture your processes in a doc you can easily share with “clients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5233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Barlow Black</vt:lpstr>
      <vt:lpstr>Barlow</vt:lpstr>
      <vt:lpstr>Calibri</vt:lpstr>
      <vt:lpstr>Arial</vt:lpstr>
      <vt:lpstr>bfc_better-firm-co</vt:lpstr>
      <vt:lpstr>Better marketing  for your firm. </vt:lpstr>
      <vt:lpstr>unbillable hours – the podcast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2021-09-19T15:16:18Z</dcterms:modified>
</cp:coreProperties>
</file>