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98" r:id="rId2"/>
    <p:sldId id="295" r:id="rId3"/>
    <p:sldId id="11225" r:id="rId4"/>
    <p:sldId id="11231" r:id="rId5"/>
    <p:sldId id="11230" r:id="rId6"/>
    <p:sldId id="11228" r:id="rId7"/>
    <p:sldId id="11224" r:id="rId8"/>
  </p:sldIdLst>
  <p:sldSz cx="12192000" cy="6858000"/>
  <p:notesSz cx="6858000" cy="9144000"/>
  <p:embeddedFontLst>
    <p:embeddedFont>
      <p:font typeface="Barlow" panose="00000500000000000000" pitchFamily="2" charset="0"/>
      <p:regular r:id="rId10"/>
      <p:bold r:id="rId11"/>
      <p:italic r:id="rId12"/>
      <p:boldItalic r:id="rId13"/>
    </p:embeddedFont>
    <p:embeddedFont>
      <p:font typeface="Barlow Black" panose="00000A00000000000000" pitchFamily="2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ermanent Marker" panose="020000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1298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5564" userDrawn="1">
          <p15:clr>
            <a:srgbClr val="A4A3A4"/>
          </p15:clr>
        </p15:guide>
        <p15:guide id="9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b4F4d2duSYIlSTBc1V3BF7tqI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  <a:srgbClr val="000000"/>
    <a:srgbClr val="99FF66"/>
    <a:srgbClr val="F5F4F4"/>
    <a:srgbClr val="F6F6F6"/>
    <a:srgbClr val="ED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3B678-0867-4BF8-8473-DAB04B17789F}" v="48" dt="2021-05-19T21:08:30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08" y="108"/>
      </p:cViewPr>
      <p:guideLst>
        <p:guide orient="horz" pos="3657"/>
        <p:guide pos="529"/>
        <p:guide pos="7151"/>
        <p:guide orient="horz" pos="1298"/>
        <p:guide orient="horz" pos="4020"/>
        <p:guide orient="horz" pos="845"/>
        <p:guide pos="3840"/>
        <p:guide pos="5564"/>
        <p:guide pos="7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60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81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285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32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8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4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55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+mn-l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80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82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3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7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itcher.com/podcast/unbillable-hours-a-podcast-about-better-professional-services" TargetMode="External"/><Relationship Id="rId3" Type="http://schemas.openxmlformats.org/officeDocument/2006/relationships/hyperlink" Target="https://www.youtube.com/watch?v=ikiuLW0ZVaM*" TargetMode="External"/><Relationship Id="rId7" Type="http://schemas.openxmlformats.org/officeDocument/2006/relationships/hyperlink" Target="https://open.spotify.com/show/6xW5KqUP1OdxaZDui4A9s3" TargetMode="External"/><Relationship Id="rId2" Type="http://schemas.openxmlformats.org/officeDocument/2006/relationships/hyperlink" Target="https://unbillable-h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casts.google.com/feed/aHR0cHM6Ly9mZWVkLnBvZGJlYW4uY29tL3VuYmlsbGFibGVocnMvZmVlZC54bWw" TargetMode="External"/><Relationship Id="rId5" Type="http://schemas.openxmlformats.org/officeDocument/2006/relationships/hyperlink" Target="https://music.amazon.com/podcasts/7901d06d-b7d7-42e3-adb1-18fb13ec13ec" TargetMode="External"/><Relationship Id="rId4" Type="http://schemas.openxmlformats.org/officeDocument/2006/relationships/hyperlink" Target="https://podcasts.apple.com/de/podcast/unbillable-hours-podcast-about-better-professional/id155957751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9788" y="2690242"/>
            <a:ext cx="1051242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chemeClr val="tx1"/>
                </a:solidFill>
                <a:sym typeface="Calibri"/>
              </a:rPr>
              <a:t>Better marketing </a:t>
            </a:r>
            <a:br>
              <a:rPr lang="en-US" sz="6000" dirty="0">
                <a:solidFill>
                  <a:schemeClr val="tx1"/>
                </a:solidFill>
                <a:sym typeface="Calibri"/>
              </a:rPr>
            </a:br>
            <a:r>
              <a:rPr lang="en-US" sz="6000" dirty="0">
                <a:solidFill>
                  <a:schemeClr val="tx1"/>
                </a:solidFill>
                <a:sym typeface="Calibri"/>
              </a:rPr>
              <a:t>for your firm.</a:t>
            </a:r>
            <a:r>
              <a:rPr lang="en-US" sz="6000" dirty="0">
                <a:solidFill>
                  <a:schemeClr val="bg1"/>
                </a:solidFill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CF36BF-E4F7-4D89-893D-5478D982D8F1}"/>
              </a:ext>
            </a:extLst>
          </p:cNvPr>
          <p:cNvSpPr/>
          <p:nvPr/>
        </p:nvSpPr>
        <p:spPr>
          <a:xfrm>
            <a:off x="839787" y="4257417"/>
            <a:ext cx="105124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b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in this template: stakeholder management stuff (yay!)</a:t>
            </a:r>
            <a:endParaRPr lang="en-DE" sz="2400" dirty="0">
              <a:solidFill>
                <a:schemeClr val="bg1"/>
              </a:solidFill>
              <a:latin typeface="Barlow"/>
              <a:cs typeface="Calibri"/>
              <a:sym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0D65BB-4D5F-4718-9FF3-E3CC07B50A5A}"/>
              </a:ext>
            </a:extLst>
          </p:cNvPr>
          <p:cNvSpPr/>
          <p:nvPr/>
        </p:nvSpPr>
        <p:spPr>
          <a:xfrm>
            <a:off x="839787" y="199860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179448716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991C-ED36-43D0-921C-6764C55E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51857"/>
            <a:ext cx="10809849" cy="1754286"/>
          </a:xfrm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unbillable hours – the podcast</a:t>
            </a:r>
            <a:r>
              <a:rPr lang="en-US" dirty="0">
                <a:solidFill>
                  <a:srgbClr val="4B464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DA5F33-C8E9-47CE-B022-3ABD105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3365404"/>
            <a:ext cx="9187082" cy="512387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(where Ash and Flo riff about better professional services marketing)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sz="1800" dirty="0">
                <a:solidFill>
                  <a:srgbClr val="000000"/>
                </a:solidFill>
              </a:rPr>
              <a:t>It is, more specifically, par of the show notes to our S1E2, “Stakeholder Management.”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Get it here, for example: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https://www.youtube.com/watch?v=ikiuLW0ZVaM*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r>
              <a:rPr lang="en-US" sz="1400" dirty="0">
                <a:solidFill>
                  <a:srgbClr val="000000"/>
                </a:solidFill>
              </a:rPr>
              <a:t>*or listen to it on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Apple Podcast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Amazon Music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6"/>
              </a:rPr>
              <a:t>Google Podcasts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7"/>
              </a:rPr>
              <a:t>Spotify</a:t>
            </a:r>
            <a:r>
              <a:rPr lang="en-US" sz="1400" dirty="0">
                <a:solidFill>
                  <a:srgbClr val="000000"/>
                </a:solidFill>
              </a:rPr>
              <a:t>, or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Stitcher</a:t>
            </a:r>
            <a:r>
              <a:rPr lang="en-US" sz="1400" dirty="0">
                <a:solidFill>
                  <a:srgbClr val="000000"/>
                </a:solidFill>
              </a:rPr>
              <a:t>!  </a:t>
            </a:r>
            <a:endParaRPr lang="en-DE" sz="1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F58C7-DAE1-448A-9F75-76D3FE413337}"/>
              </a:ext>
            </a:extLst>
          </p:cNvPr>
          <p:cNvSpPr/>
          <p:nvPr/>
        </p:nvSpPr>
        <p:spPr>
          <a:xfrm>
            <a:off x="838200" y="1999397"/>
            <a:ext cx="66316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Barlow"/>
                <a:cs typeface="Calibri"/>
                <a:sym typeface="Calibri"/>
              </a:rPr>
              <a:t>This template is brought to you by:</a:t>
            </a:r>
            <a:endParaRPr lang="en-DE" sz="2400" dirty="0">
              <a:latin typeface="Barlow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4695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e 2">
            <a:extLst>
              <a:ext uri="{FF2B5EF4-FFF2-40B4-BE49-F238E27FC236}">
                <a16:creationId xmlns:a16="http://schemas.microsoft.com/office/drawing/2014/main" id="{ABD93544-76C2-49DD-874D-21F478DF6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86884"/>
              </p:ext>
            </p:extLst>
          </p:nvPr>
        </p:nvGraphicFramePr>
        <p:xfrm>
          <a:off x="597553" y="904240"/>
          <a:ext cx="10996895" cy="4933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9379">
                  <a:extLst>
                    <a:ext uri="{9D8B030D-6E8A-4147-A177-3AD203B41FA5}">
                      <a16:colId xmlns:a16="http://schemas.microsoft.com/office/drawing/2014/main" val="1981935083"/>
                    </a:ext>
                  </a:extLst>
                </a:gridCol>
                <a:gridCol w="2199379">
                  <a:extLst>
                    <a:ext uri="{9D8B030D-6E8A-4147-A177-3AD203B41FA5}">
                      <a16:colId xmlns:a16="http://schemas.microsoft.com/office/drawing/2014/main" val="838002109"/>
                    </a:ext>
                  </a:extLst>
                </a:gridCol>
                <a:gridCol w="2199379">
                  <a:extLst>
                    <a:ext uri="{9D8B030D-6E8A-4147-A177-3AD203B41FA5}">
                      <a16:colId xmlns:a16="http://schemas.microsoft.com/office/drawing/2014/main" val="2520061902"/>
                    </a:ext>
                  </a:extLst>
                </a:gridCol>
                <a:gridCol w="2199379">
                  <a:extLst>
                    <a:ext uri="{9D8B030D-6E8A-4147-A177-3AD203B41FA5}">
                      <a16:colId xmlns:a16="http://schemas.microsoft.com/office/drawing/2014/main" val="1415588232"/>
                    </a:ext>
                  </a:extLst>
                </a:gridCol>
                <a:gridCol w="2199379">
                  <a:extLst>
                    <a:ext uri="{9D8B030D-6E8A-4147-A177-3AD203B41FA5}">
                      <a16:colId xmlns:a16="http://schemas.microsoft.com/office/drawing/2014/main" val="2837413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</a:rPr>
                        <a:t>Who’s your stakeholder?</a:t>
                      </a:r>
                      <a:endParaRPr lang="en-DE" sz="110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</a:rPr>
                        <a:t>What’s their stake in your project?</a:t>
                      </a:r>
                      <a:endParaRPr lang="en-DE" sz="140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</a:rPr>
                        <a:t>What’ll be their influence?</a:t>
                      </a:r>
                      <a:endParaRPr lang="en-DE" sz="140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</a:rPr>
                        <a:t>How much power do they have?</a:t>
                      </a:r>
                      <a:endParaRPr lang="en-DE" sz="140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</a:rPr>
                        <a:t>What’s the risk of not evolving ‘</a:t>
                      </a:r>
                      <a:r>
                        <a:rPr lang="en-US" sz="1400" dirty="0" err="1">
                          <a:solidFill>
                            <a:schemeClr val="accent1"/>
                          </a:solidFill>
                          <a:latin typeface="+mj-lt"/>
                        </a:rPr>
                        <a:t>em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</a:rPr>
                        <a:t>?</a:t>
                      </a:r>
                      <a:endParaRPr lang="en-DE" sz="140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30956"/>
                  </a:ext>
                </a:extLst>
              </a:tr>
              <a:tr h="473613">
                <a:tc>
                  <a:txBody>
                    <a:bodyPr/>
                    <a:lstStyle/>
                    <a:p>
                      <a:r>
                        <a:rPr lang="en-US" sz="1200" b="1" dirty="0"/>
                        <a:t>Partner #1</a:t>
                      </a:r>
                      <a:endParaRPr lang="en-DE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Sponsorship, campaign “owner”, gets the leads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Green light for project, messaging – high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Unclear about objectives, views this as a “sales tactic”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Could shut down effort – high!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9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Partner #2</a:t>
                      </a:r>
                      <a:endParaRPr lang="en-DE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Same as above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Same as above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Sees this as a means to build his personal brand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Same as above – high!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9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Client #1</a:t>
                      </a:r>
                      <a:endParaRPr lang="en-DE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Sponsorship, campaign supporter, gets publicity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Same as above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Keen to “hijack” this to market their own stuff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Could opt out and weaken effort - medium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Finance / PMO</a:t>
                      </a:r>
                      <a:endParaRPr lang="en-DE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Funds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Funding, PO, etc. – low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Neutral</a:t>
                      </a:r>
                      <a:endParaRPr lang="en-DE" sz="12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Could hold up payments – low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47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Subject matter expert #1</a:t>
                      </a:r>
                      <a:endParaRPr lang="en-DE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Content input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Interview </a:t>
                      </a:r>
                      <a:r>
                        <a:rPr lang="en-US" sz="1200" dirty="0" err="1"/>
                        <a:t>participiation</a:t>
                      </a:r>
                      <a:r>
                        <a:rPr lang="en-US" sz="1200" dirty="0"/>
                        <a:t>, draft reviews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Seems very keen on high-level strategy stuff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quality input from strategy expert - high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7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Subject matter expert #2</a:t>
                      </a:r>
                      <a:endParaRPr lang="en-DE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Content input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Same as above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Seems very keen on technical details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quality input from tech expert - high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8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Creative services #1</a:t>
                      </a:r>
                      <a:endParaRPr lang="en-DE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 concepts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 concepts for deck, website, proofing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Sees this as a “standard effort” (while it’s a major one)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“Merely standard” creative; nothing special - medium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0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Campaign manager #1</a:t>
                      </a:r>
                      <a:endParaRPr lang="en-DE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Campaign plan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Media buying plan, social media plan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Very keen on starting on this to test new channels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In-effective distribution - medium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8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Legal rep #1</a:t>
                      </a:r>
                      <a:endParaRPr lang="en-DE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Legal review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Legal approval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Neutral</a:t>
                      </a:r>
                      <a:endParaRPr lang="en-DE" sz="1200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Could hold up effort – medium</a:t>
                      </a:r>
                      <a:endParaRPr lang="en-D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3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Corporate comms</a:t>
                      </a:r>
                      <a:endParaRPr lang="en-DE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News release (?)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News release approval and distribution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Critical of tech-heavy pieces like this one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No news release, media relations - low</a:t>
                      </a:r>
                      <a:endParaRPr lang="en-D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25773"/>
                  </a:ext>
                </a:extLst>
              </a:tr>
            </a:tbl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B880E88E-7265-4E37-B8FA-04682793105E}"/>
              </a:ext>
            </a:extLst>
          </p:cNvPr>
          <p:cNvSpPr/>
          <p:nvPr/>
        </p:nvSpPr>
        <p:spPr>
          <a:xfrm>
            <a:off x="597553" y="306788"/>
            <a:ext cx="1099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+mj-lt"/>
                <a:cs typeface="Calibri"/>
                <a:sym typeface="Calibri"/>
              </a:rPr>
              <a:t>Stakeholder insights list:</a:t>
            </a:r>
            <a:endParaRPr lang="en-DE" sz="2400" dirty="0">
              <a:latin typeface="+mj-l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95463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7724B3-19BA-434A-91CF-4A0888DDF633}"/>
              </a:ext>
            </a:extLst>
          </p:cNvPr>
          <p:cNvGrpSpPr/>
          <p:nvPr/>
        </p:nvGrpSpPr>
        <p:grpSpPr>
          <a:xfrm>
            <a:off x="568653" y="1006340"/>
            <a:ext cx="11002787" cy="5299893"/>
            <a:chOff x="940728" y="768531"/>
            <a:chExt cx="9926944" cy="5705245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9D269C8-1D2A-4762-8B25-D24ED46B266F}"/>
                </a:ext>
              </a:extLst>
            </p:cNvPr>
            <p:cNvGrpSpPr/>
            <p:nvPr/>
          </p:nvGrpSpPr>
          <p:grpSpPr>
            <a:xfrm>
              <a:off x="1454248" y="923544"/>
              <a:ext cx="9283504" cy="5010911"/>
              <a:chOff x="838201" y="619320"/>
              <a:chExt cx="10530840" cy="5684179"/>
            </a:xfrm>
            <a:solidFill>
              <a:schemeClr val="accent1"/>
            </a:solidFill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C1899C9C-6433-48A3-B617-1A914CC82D09}"/>
                  </a:ext>
                </a:extLst>
              </p:cNvPr>
              <p:cNvSpPr/>
              <p:nvPr/>
            </p:nvSpPr>
            <p:spPr>
              <a:xfrm>
                <a:off x="838201" y="619320"/>
                <a:ext cx="5212078" cy="28096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800" dirty="0">
                    <a:solidFill>
                      <a:srgbClr val="C93010"/>
                    </a:solidFill>
                    <a:latin typeface="Barlow Black"/>
                  </a:rPr>
                  <a:t>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93010"/>
                    </a:solidFill>
                    <a:effectLst/>
                    <a:uLnTx/>
                    <a:uFillTx/>
                    <a:latin typeface="Barlow Black"/>
                    <a:ea typeface="+mn-ea"/>
                    <a:cs typeface="+mn-cs"/>
                    <a:sym typeface="Arial"/>
                  </a:rPr>
                  <a:t>) Consider where feasible</a:t>
                </a:r>
                <a:endParaRPr kumimoji="0" lang="en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93010"/>
                  </a:solidFill>
                  <a:effectLst/>
                  <a:uLnTx/>
                  <a:uFillTx/>
                  <a:latin typeface="Barlow Black"/>
                  <a:ea typeface="+mn-ea"/>
                  <a:cs typeface="+mn-cs"/>
                  <a:sym typeface="Arial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rlow"/>
                    <a:ea typeface="+mn-ea"/>
                    <a:cs typeface="+mn-cs"/>
                    <a:sym typeface="Arial"/>
                  </a:rPr>
                  <a:t>(brief, update, and consult)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arlow Black"/>
                  <a:ea typeface="+mn-ea"/>
                  <a:cs typeface="+mn-cs"/>
                  <a:sym typeface="Arial"/>
                </a:endParaRPr>
              </a:p>
              <a:p>
                <a:endParaRPr lang="en-DE" sz="18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8BC3079F-7269-4D80-A258-9BCF933556F6}"/>
                  </a:ext>
                </a:extLst>
              </p:cNvPr>
              <p:cNvSpPr/>
              <p:nvPr/>
            </p:nvSpPr>
            <p:spPr>
              <a:xfrm>
                <a:off x="6126482" y="619320"/>
                <a:ext cx="5242559" cy="28096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sz="1800" dirty="0">
                    <a:solidFill>
                      <a:schemeClr val="accent1"/>
                    </a:solidFill>
                    <a:latin typeface="+mj-lt"/>
                  </a:rPr>
                  <a:t>B) Manage super-thoroughly</a:t>
                </a:r>
                <a:br>
                  <a:rPr lang="en-US" sz="1800" dirty="0">
                    <a:solidFill>
                      <a:schemeClr val="accent1"/>
                    </a:solidFill>
                    <a:latin typeface="+mj-lt"/>
                  </a:rPr>
                </a:br>
                <a:r>
                  <a:rPr lang="en-US" sz="1200" b="1" dirty="0">
                    <a:solidFill>
                      <a:schemeClr val="tx1"/>
                    </a:solidFill>
                  </a:rPr>
                  <a:t>(brief, update, consult, and collaborate)</a:t>
                </a:r>
                <a:endParaRPr lang="en-DE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F464E67B-7388-48AD-B1BA-44C30F4B04B9}"/>
                  </a:ext>
                </a:extLst>
              </p:cNvPr>
              <p:cNvSpPr/>
              <p:nvPr/>
            </p:nvSpPr>
            <p:spPr>
              <a:xfrm>
                <a:off x="838202" y="3493819"/>
                <a:ext cx="5212078" cy="28096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rlow"/>
                    <a:ea typeface="+mn-ea"/>
                    <a:cs typeface="+mn-cs"/>
                    <a:sym typeface="Arial"/>
                  </a:rPr>
                  <a:t>(brief)</a:t>
                </a:r>
                <a:endParaRPr lang="en-US" sz="1800" b="1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+mj-lt"/>
                  </a:rPr>
                  <a:t>D) Minimal effort – brief once</a:t>
                </a:r>
                <a:endParaRPr lang="en-DE" sz="18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C4CC0DF2-30BC-4AB5-BB0F-D677387CB798}"/>
                  </a:ext>
                </a:extLst>
              </p:cNvPr>
              <p:cNvSpPr/>
              <p:nvPr/>
            </p:nvSpPr>
            <p:spPr>
              <a:xfrm>
                <a:off x="6126482" y="3493819"/>
                <a:ext cx="5242559" cy="28096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rlow"/>
                    <a:ea typeface="+mn-ea"/>
                    <a:cs typeface="+mn-cs"/>
                    <a:sym typeface="Arial"/>
                  </a:rPr>
                  <a:t>(brief and update)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arlow Black"/>
                  <a:ea typeface="+mn-ea"/>
                  <a:cs typeface="+mn-cs"/>
                  <a:sym typeface="Arial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800" dirty="0">
                    <a:solidFill>
                      <a:srgbClr val="C93010"/>
                    </a:solidFill>
                    <a:latin typeface="Barlow Black"/>
                  </a:rPr>
                  <a:t>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93010"/>
                    </a:solidFill>
                    <a:effectLst/>
                    <a:uLnTx/>
                    <a:uFillTx/>
                    <a:latin typeface="Barlow Black"/>
                    <a:ea typeface="+mn-ea"/>
                    <a:cs typeface="+mn-cs"/>
                    <a:sym typeface="Arial"/>
                  </a:rPr>
                  <a:t>) Keep happy – update often</a:t>
                </a:r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B6AF201-777E-4D23-8B84-07230E01358F}"/>
                </a:ext>
              </a:extLst>
            </p:cNvPr>
            <p:cNvSpPr txBox="1"/>
            <p:nvPr/>
          </p:nvSpPr>
          <p:spPr>
            <a:xfrm rot="16200000">
              <a:off x="-1069638" y="3247887"/>
              <a:ext cx="4353951" cy="3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Stakeholder influence</a:t>
              </a:r>
              <a:endParaRPr lang="en-DE" sz="1800" dirty="0">
                <a:latin typeface="+mn-lt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8291BA1-BF37-403E-B012-B95AB0A30BD9}"/>
                </a:ext>
              </a:extLst>
            </p:cNvPr>
            <p:cNvSpPr txBox="1"/>
            <p:nvPr/>
          </p:nvSpPr>
          <p:spPr>
            <a:xfrm>
              <a:off x="1435209" y="6076196"/>
              <a:ext cx="9283504" cy="39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Stakeholder interest </a:t>
              </a:r>
              <a:r>
                <a:rPr lang="en-US" sz="1800" dirty="0">
                  <a:latin typeface="+mn-lt"/>
                </a:rPr>
                <a:t>(in your effort)</a:t>
              </a:r>
              <a:endParaRPr lang="en-DE" sz="1800" dirty="0">
                <a:latin typeface="+mn-lt"/>
              </a:endParaRPr>
            </a:p>
          </p:txBody>
        </p:sp>
        <p:pic>
          <p:nvPicPr>
            <p:cNvPr id="16" name="Grafik 15" descr="Marke folgen mit einfarbiger Füllung">
              <a:extLst>
                <a:ext uri="{FF2B5EF4-FFF2-40B4-BE49-F238E27FC236}">
                  <a16:creationId xmlns:a16="http://schemas.microsoft.com/office/drawing/2014/main" id="{37B10325-6FF2-4D79-9E70-9C5741D86BD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07832" y="6105848"/>
              <a:ext cx="259840" cy="310027"/>
            </a:xfrm>
            <a:prstGeom prst="rect">
              <a:avLst/>
            </a:prstGeom>
          </p:spPr>
        </p:pic>
        <p:pic>
          <p:nvPicPr>
            <p:cNvPr id="21" name="Grafik 20" descr="Marke folgen mit einfarbiger Füllung">
              <a:extLst>
                <a:ext uri="{FF2B5EF4-FFF2-40B4-BE49-F238E27FC236}">
                  <a16:creationId xmlns:a16="http://schemas.microsoft.com/office/drawing/2014/main" id="{6F8920E9-CF09-4DF4-B40C-30C1D3EA595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0208" y="768531"/>
              <a:ext cx="259840" cy="310027"/>
            </a:xfrm>
            <a:prstGeom prst="rect">
              <a:avLst/>
            </a:prstGeom>
          </p:spPr>
        </p:pic>
        <p:pic>
          <p:nvPicPr>
            <p:cNvPr id="23" name="Grafik 22" descr="Markee nicht mehr folgen mit einfarbiger Füllung">
              <a:extLst>
                <a:ext uri="{FF2B5EF4-FFF2-40B4-BE49-F238E27FC236}">
                  <a16:creationId xmlns:a16="http://schemas.microsoft.com/office/drawing/2014/main" id="{E2190AEE-7D92-407E-8695-7D27338688C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2680" y="5779441"/>
              <a:ext cx="259840" cy="310027"/>
            </a:xfrm>
            <a:prstGeom prst="rect">
              <a:avLst/>
            </a:prstGeom>
          </p:spPr>
        </p:pic>
      </p:grpSp>
      <p:sp>
        <p:nvSpPr>
          <p:cNvPr id="25" name="Rechteck: gefaltete Ecke 24">
            <a:extLst>
              <a:ext uri="{FF2B5EF4-FFF2-40B4-BE49-F238E27FC236}">
                <a16:creationId xmlns:a16="http://schemas.microsoft.com/office/drawing/2014/main" id="{D7965029-3877-4286-BF84-0450E40E33B8}"/>
              </a:ext>
            </a:extLst>
          </p:cNvPr>
          <p:cNvSpPr/>
          <p:nvPr/>
        </p:nvSpPr>
        <p:spPr>
          <a:xfrm rot="486674">
            <a:off x="4860241" y="4051729"/>
            <a:ext cx="936172" cy="936172"/>
          </a:xfrm>
          <a:prstGeom prst="foldedCorner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Legal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28" name="Rechteck: gefaltete Ecke 27">
            <a:extLst>
              <a:ext uri="{FF2B5EF4-FFF2-40B4-BE49-F238E27FC236}">
                <a16:creationId xmlns:a16="http://schemas.microsoft.com/office/drawing/2014/main" id="{2CC4DB06-E0D1-44F5-B153-433445B52715}"/>
              </a:ext>
            </a:extLst>
          </p:cNvPr>
          <p:cNvSpPr/>
          <p:nvPr/>
        </p:nvSpPr>
        <p:spPr>
          <a:xfrm rot="302649">
            <a:off x="6859218" y="2827830"/>
            <a:ext cx="936172" cy="936172"/>
          </a:xfrm>
          <a:prstGeom prst="foldedCorner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Creative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29" name="Rechteck: gefaltete Ecke 28">
            <a:extLst>
              <a:ext uri="{FF2B5EF4-FFF2-40B4-BE49-F238E27FC236}">
                <a16:creationId xmlns:a16="http://schemas.microsoft.com/office/drawing/2014/main" id="{0B27432A-F0C0-4CC9-AA48-D25E4D5D61CC}"/>
              </a:ext>
            </a:extLst>
          </p:cNvPr>
          <p:cNvSpPr/>
          <p:nvPr/>
        </p:nvSpPr>
        <p:spPr>
          <a:xfrm rot="21087089">
            <a:off x="8744185" y="2025638"/>
            <a:ext cx="936172" cy="936172"/>
          </a:xfrm>
          <a:prstGeom prst="foldedCorner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SME #1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0" name="Rechteck: gefaltete Ecke 29">
            <a:extLst>
              <a:ext uri="{FF2B5EF4-FFF2-40B4-BE49-F238E27FC236}">
                <a16:creationId xmlns:a16="http://schemas.microsoft.com/office/drawing/2014/main" id="{F61B1B74-905E-4518-96CE-2FC52024DBB8}"/>
              </a:ext>
            </a:extLst>
          </p:cNvPr>
          <p:cNvSpPr/>
          <p:nvPr/>
        </p:nvSpPr>
        <p:spPr>
          <a:xfrm rot="260036">
            <a:off x="10118002" y="2288166"/>
            <a:ext cx="936172" cy="936172"/>
          </a:xfrm>
          <a:prstGeom prst="foldedCorner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SME #2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1" name="Rechteck: gefaltete Ecke 30">
            <a:extLst>
              <a:ext uri="{FF2B5EF4-FFF2-40B4-BE49-F238E27FC236}">
                <a16:creationId xmlns:a16="http://schemas.microsoft.com/office/drawing/2014/main" id="{02FB2707-7CCD-4BBB-9A6C-753629164549}"/>
              </a:ext>
            </a:extLst>
          </p:cNvPr>
          <p:cNvSpPr/>
          <p:nvPr/>
        </p:nvSpPr>
        <p:spPr>
          <a:xfrm rot="21333450">
            <a:off x="6611990" y="1468353"/>
            <a:ext cx="936172" cy="936172"/>
          </a:xfrm>
          <a:prstGeom prst="foldedCorner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Partner 1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2" name="Rechteck: gefaltete Ecke 31">
            <a:extLst>
              <a:ext uri="{FF2B5EF4-FFF2-40B4-BE49-F238E27FC236}">
                <a16:creationId xmlns:a16="http://schemas.microsoft.com/office/drawing/2014/main" id="{B8CE7ADB-77EF-4D19-98E9-5010D63FB675}"/>
              </a:ext>
            </a:extLst>
          </p:cNvPr>
          <p:cNvSpPr/>
          <p:nvPr/>
        </p:nvSpPr>
        <p:spPr>
          <a:xfrm rot="287007">
            <a:off x="7214811" y="4358199"/>
            <a:ext cx="936172" cy="936172"/>
          </a:xfrm>
          <a:prstGeom prst="foldedCorner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Partner 2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3" name="Rechteck: gefaltete Ecke 32">
            <a:extLst>
              <a:ext uri="{FF2B5EF4-FFF2-40B4-BE49-F238E27FC236}">
                <a16:creationId xmlns:a16="http://schemas.microsoft.com/office/drawing/2014/main" id="{B9AE21B0-88D3-407B-ACAE-B1FCFEC67310}"/>
              </a:ext>
            </a:extLst>
          </p:cNvPr>
          <p:cNvSpPr/>
          <p:nvPr/>
        </p:nvSpPr>
        <p:spPr>
          <a:xfrm rot="20898185">
            <a:off x="2927577" y="3759536"/>
            <a:ext cx="936172" cy="936172"/>
          </a:xfrm>
          <a:prstGeom prst="foldedCorner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Finance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4" name="Rechteck: gefaltete Ecke 33">
            <a:extLst>
              <a:ext uri="{FF2B5EF4-FFF2-40B4-BE49-F238E27FC236}">
                <a16:creationId xmlns:a16="http://schemas.microsoft.com/office/drawing/2014/main" id="{06B926B5-5223-4DCA-A46F-D3DDA3F8F985}"/>
              </a:ext>
            </a:extLst>
          </p:cNvPr>
          <p:cNvSpPr/>
          <p:nvPr/>
        </p:nvSpPr>
        <p:spPr>
          <a:xfrm>
            <a:off x="8413428" y="4224170"/>
            <a:ext cx="936172" cy="936172"/>
          </a:xfrm>
          <a:prstGeom prst="foldedCorner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Camp. Mgmt.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5" name="Rechteck: gefaltete Ecke 34">
            <a:extLst>
              <a:ext uri="{FF2B5EF4-FFF2-40B4-BE49-F238E27FC236}">
                <a16:creationId xmlns:a16="http://schemas.microsoft.com/office/drawing/2014/main" id="{293C0D2D-206D-4AD8-93C9-B450C56CB590}"/>
              </a:ext>
            </a:extLst>
          </p:cNvPr>
          <p:cNvSpPr/>
          <p:nvPr/>
        </p:nvSpPr>
        <p:spPr>
          <a:xfrm rot="21104049">
            <a:off x="2927577" y="1592489"/>
            <a:ext cx="936172" cy="936172"/>
          </a:xfrm>
          <a:prstGeom prst="foldedCorner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Corp. Comms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5008DD9-2E5B-455E-A7A5-52841C08EB9D}"/>
              </a:ext>
            </a:extLst>
          </p:cNvPr>
          <p:cNvSpPr/>
          <p:nvPr/>
        </p:nvSpPr>
        <p:spPr>
          <a:xfrm>
            <a:off x="597553" y="306788"/>
            <a:ext cx="1099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+mj-lt"/>
                <a:cs typeface="Calibri"/>
                <a:sym typeface="Calibri"/>
              </a:rPr>
              <a:t>Stakeholder map (2x2 version, simplified)</a:t>
            </a:r>
            <a:endParaRPr lang="en-DE" sz="2400" dirty="0">
              <a:latin typeface="+mj-l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25680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7724B3-19BA-434A-91CF-4A0888DDF633}"/>
              </a:ext>
            </a:extLst>
          </p:cNvPr>
          <p:cNvGrpSpPr/>
          <p:nvPr/>
        </p:nvGrpSpPr>
        <p:grpSpPr>
          <a:xfrm>
            <a:off x="568653" y="1006340"/>
            <a:ext cx="8404759" cy="5539384"/>
            <a:chOff x="940728" y="768531"/>
            <a:chExt cx="7582945" cy="596305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B6AF201-777E-4D23-8B84-07230E01358F}"/>
                </a:ext>
              </a:extLst>
            </p:cNvPr>
            <p:cNvSpPr txBox="1"/>
            <p:nvPr/>
          </p:nvSpPr>
          <p:spPr>
            <a:xfrm rot="16200000">
              <a:off x="-1069638" y="3247887"/>
              <a:ext cx="4353951" cy="3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Stakeholder influence</a:t>
              </a:r>
              <a:endParaRPr lang="en-DE" sz="1800" dirty="0">
                <a:latin typeface="+mn-lt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8291BA1-BF37-403E-B012-B95AB0A30BD9}"/>
                </a:ext>
              </a:extLst>
            </p:cNvPr>
            <p:cNvSpPr txBox="1"/>
            <p:nvPr/>
          </p:nvSpPr>
          <p:spPr>
            <a:xfrm>
              <a:off x="1435209" y="6334002"/>
              <a:ext cx="6952267" cy="39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Stakeholder interest</a:t>
              </a:r>
              <a:endParaRPr lang="en-DE" sz="1800" dirty="0">
                <a:latin typeface="+mn-lt"/>
              </a:endParaRPr>
            </a:p>
          </p:txBody>
        </p:sp>
        <p:pic>
          <p:nvPicPr>
            <p:cNvPr id="16" name="Grafik 15" descr="Marke folgen mit einfarbiger Füllung">
              <a:extLst>
                <a:ext uri="{FF2B5EF4-FFF2-40B4-BE49-F238E27FC236}">
                  <a16:creationId xmlns:a16="http://schemas.microsoft.com/office/drawing/2014/main" id="{37B10325-6FF2-4D79-9E70-9C5741D86BD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3833" y="6394896"/>
              <a:ext cx="259840" cy="310027"/>
            </a:xfrm>
            <a:prstGeom prst="rect">
              <a:avLst/>
            </a:prstGeom>
          </p:spPr>
        </p:pic>
        <p:pic>
          <p:nvPicPr>
            <p:cNvPr id="21" name="Grafik 20" descr="Marke folgen mit einfarbiger Füllung">
              <a:extLst>
                <a:ext uri="{FF2B5EF4-FFF2-40B4-BE49-F238E27FC236}">
                  <a16:creationId xmlns:a16="http://schemas.microsoft.com/office/drawing/2014/main" id="{6F8920E9-CF09-4DF4-B40C-30C1D3EA595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0208" y="768531"/>
              <a:ext cx="259840" cy="310027"/>
            </a:xfrm>
            <a:prstGeom prst="rect">
              <a:avLst/>
            </a:prstGeom>
          </p:spPr>
        </p:pic>
        <p:pic>
          <p:nvPicPr>
            <p:cNvPr id="23" name="Grafik 22" descr="Markee nicht mehr folgen mit einfarbiger Füllung">
              <a:extLst>
                <a:ext uri="{FF2B5EF4-FFF2-40B4-BE49-F238E27FC236}">
                  <a16:creationId xmlns:a16="http://schemas.microsoft.com/office/drawing/2014/main" id="{E2190AEE-7D92-407E-8695-7D27338688C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2680" y="5779441"/>
              <a:ext cx="259840" cy="310027"/>
            </a:xfrm>
            <a:prstGeom prst="rect">
              <a:avLst/>
            </a:prstGeom>
          </p:spPr>
        </p:pic>
      </p:grpSp>
      <p:sp>
        <p:nvSpPr>
          <p:cNvPr id="36" name="Rechteck 35">
            <a:extLst>
              <a:ext uri="{FF2B5EF4-FFF2-40B4-BE49-F238E27FC236}">
                <a16:creationId xmlns:a16="http://schemas.microsoft.com/office/drawing/2014/main" id="{05008DD9-2E5B-455E-A7A5-52841C08EB9D}"/>
              </a:ext>
            </a:extLst>
          </p:cNvPr>
          <p:cNvSpPr/>
          <p:nvPr/>
        </p:nvSpPr>
        <p:spPr>
          <a:xfrm>
            <a:off x="597553" y="306788"/>
            <a:ext cx="1099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+mj-lt"/>
                <a:cs typeface="Calibri"/>
                <a:sym typeface="Calibri"/>
              </a:rPr>
              <a:t>Stakeholder “comms plan” (3x3 version, simplified)</a:t>
            </a:r>
            <a:endParaRPr lang="en-DE" sz="2400" dirty="0">
              <a:latin typeface="+mj-lt"/>
              <a:cs typeface="Calibri"/>
              <a:sym typeface="Calibri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F25B6D1A-BA32-4995-B8AE-EBA6931C0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33806"/>
              </p:ext>
            </p:extLst>
          </p:nvPr>
        </p:nvGraphicFramePr>
        <p:xfrm>
          <a:off x="1509486" y="1150340"/>
          <a:ext cx="7323363" cy="4655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121">
                  <a:extLst>
                    <a:ext uri="{9D8B030D-6E8A-4147-A177-3AD203B41FA5}">
                      <a16:colId xmlns:a16="http://schemas.microsoft.com/office/drawing/2014/main" val="4141202886"/>
                    </a:ext>
                  </a:extLst>
                </a:gridCol>
                <a:gridCol w="2441121">
                  <a:extLst>
                    <a:ext uri="{9D8B030D-6E8A-4147-A177-3AD203B41FA5}">
                      <a16:colId xmlns:a16="http://schemas.microsoft.com/office/drawing/2014/main" val="932047039"/>
                    </a:ext>
                  </a:extLst>
                </a:gridCol>
                <a:gridCol w="2441121">
                  <a:extLst>
                    <a:ext uri="{9D8B030D-6E8A-4147-A177-3AD203B41FA5}">
                      <a16:colId xmlns:a16="http://schemas.microsoft.com/office/drawing/2014/main" val="824535379"/>
                    </a:ext>
                  </a:extLst>
                </a:gridCol>
              </a:tblGrid>
              <a:tr h="15517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engage</a:t>
                      </a:r>
                      <a:endParaRPr lang="en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engage</a:t>
                      </a:r>
                      <a:endParaRPr kumimoji="0" lang="en-DE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collaborate</a:t>
                      </a:r>
                      <a:endParaRPr lang="en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15552"/>
                  </a:ext>
                </a:extLst>
              </a:tr>
              <a:tr h="15517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inform</a:t>
                      </a:r>
                      <a:endParaRPr lang="en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Consult</a:t>
                      </a:r>
                      <a:endParaRPr lang="en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consult</a:t>
                      </a:r>
                      <a:endParaRPr lang="en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81424"/>
                  </a:ext>
                </a:extLst>
              </a:tr>
              <a:tr h="15517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inform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inform</a:t>
                      </a:r>
                      <a:endParaRPr lang="en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consult</a:t>
                      </a:r>
                      <a:endParaRPr lang="en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70365"/>
                  </a:ext>
                </a:extLst>
              </a:tr>
            </a:tbl>
          </a:graphicData>
        </a:graphic>
      </p:graphicFrame>
      <p:sp>
        <p:nvSpPr>
          <p:cNvPr id="26" name="Textfeld 25">
            <a:extLst>
              <a:ext uri="{FF2B5EF4-FFF2-40B4-BE49-F238E27FC236}">
                <a16:creationId xmlns:a16="http://schemas.microsoft.com/office/drawing/2014/main" id="{224E70A9-B55D-4EC0-80DE-FDC4E17E7783}"/>
              </a:ext>
            </a:extLst>
          </p:cNvPr>
          <p:cNvSpPr txBox="1"/>
          <p:nvPr/>
        </p:nvSpPr>
        <p:spPr>
          <a:xfrm rot="16200000">
            <a:off x="593578" y="4884335"/>
            <a:ext cx="1472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+mj-lt"/>
              </a:rPr>
              <a:t>low</a:t>
            </a:r>
            <a:endParaRPr lang="en-DE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E06E52C-3C5A-4310-A0CD-1531791DEEC8}"/>
              </a:ext>
            </a:extLst>
          </p:cNvPr>
          <p:cNvSpPr txBox="1"/>
          <p:nvPr/>
        </p:nvSpPr>
        <p:spPr>
          <a:xfrm rot="16200000">
            <a:off x="542722" y="3327849"/>
            <a:ext cx="157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+mj-lt"/>
              </a:rPr>
              <a:t>medium</a:t>
            </a:r>
            <a:endParaRPr lang="en-DE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2BCB0F6-F658-49BE-8DFA-094CFCDF6DE6}"/>
              </a:ext>
            </a:extLst>
          </p:cNvPr>
          <p:cNvSpPr txBox="1"/>
          <p:nvPr/>
        </p:nvSpPr>
        <p:spPr>
          <a:xfrm rot="16200000">
            <a:off x="574958" y="1752741"/>
            <a:ext cx="1510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+mj-lt"/>
              </a:rPr>
              <a:t>high</a:t>
            </a:r>
            <a:endParaRPr lang="en-DE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1E6A2E6-36A3-43D3-9222-BBD6F0F676D4}"/>
              </a:ext>
            </a:extLst>
          </p:cNvPr>
          <p:cNvSpPr txBox="1"/>
          <p:nvPr/>
        </p:nvSpPr>
        <p:spPr>
          <a:xfrm>
            <a:off x="1527007" y="5743113"/>
            <a:ext cx="241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+mj-lt"/>
              </a:rPr>
              <a:t>low</a:t>
            </a:r>
            <a:endParaRPr lang="en-DE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091B890-2F89-4012-8403-930F879F0C0B}"/>
              </a:ext>
            </a:extLst>
          </p:cNvPr>
          <p:cNvSpPr txBox="1"/>
          <p:nvPr/>
        </p:nvSpPr>
        <p:spPr>
          <a:xfrm>
            <a:off x="3963175" y="5743113"/>
            <a:ext cx="2423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+mj-lt"/>
              </a:rPr>
              <a:t>medium</a:t>
            </a:r>
            <a:endParaRPr lang="en-DE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743221D-03C0-4164-BFC0-3289EE4FB351}"/>
              </a:ext>
            </a:extLst>
          </p:cNvPr>
          <p:cNvSpPr txBox="1"/>
          <p:nvPr/>
        </p:nvSpPr>
        <p:spPr>
          <a:xfrm>
            <a:off x="6386286" y="5743113"/>
            <a:ext cx="2436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+mj-lt"/>
              </a:rPr>
              <a:t>high</a:t>
            </a:r>
            <a:endParaRPr lang="en-DE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7353BCE-9F4D-4A95-BEA0-680BAE20D329}"/>
              </a:ext>
            </a:extLst>
          </p:cNvPr>
          <p:cNvSpPr txBox="1"/>
          <p:nvPr/>
        </p:nvSpPr>
        <p:spPr>
          <a:xfrm>
            <a:off x="9404349" y="2060575"/>
            <a:ext cx="1947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Stakeholder attitude </a:t>
            </a:r>
            <a:r>
              <a:rPr lang="en-US" sz="1800" dirty="0">
                <a:latin typeface="+mn-lt"/>
              </a:rPr>
              <a:t>(towards your effort)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solidFill>
                  <a:srgbClr val="92D050"/>
                </a:solidFill>
                <a:latin typeface="Permanent Marker" panose="02000000000000000000" pitchFamily="2" charset="0"/>
              </a:rPr>
              <a:t>Positive</a:t>
            </a:r>
          </a:p>
          <a:p>
            <a:r>
              <a:rPr lang="en-US" sz="1800" dirty="0">
                <a:solidFill>
                  <a:srgbClr val="FFC000"/>
                </a:solidFill>
                <a:latin typeface="Permanent Marker" panose="02000000000000000000" pitchFamily="2" charset="0"/>
              </a:rPr>
              <a:t>Neutral</a:t>
            </a:r>
          </a:p>
          <a:p>
            <a:r>
              <a:rPr lang="en-US" sz="1800" dirty="0">
                <a:solidFill>
                  <a:schemeClr val="accent2"/>
                </a:solidFill>
                <a:latin typeface="Permanent Marker" panose="02000000000000000000" pitchFamily="2" charset="0"/>
              </a:rPr>
              <a:t>Negative</a:t>
            </a:r>
            <a:endParaRPr lang="en-DE" sz="1800" dirty="0">
              <a:solidFill>
                <a:schemeClr val="accent2"/>
              </a:solidFill>
              <a:latin typeface="Permanent Marker" panose="02000000000000000000" pitchFamily="2" charset="0"/>
            </a:endParaRPr>
          </a:p>
        </p:txBody>
      </p:sp>
      <p:sp>
        <p:nvSpPr>
          <p:cNvPr id="31" name="Rechteck: gefaltete Ecke 30">
            <a:extLst>
              <a:ext uri="{FF2B5EF4-FFF2-40B4-BE49-F238E27FC236}">
                <a16:creationId xmlns:a16="http://schemas.microsoft.com/office/drawing/2014/main" id="{7756196D-A99A-434D-9DB3-D64EB3C5B445}"/>
              </a:ext>
            </a:extLst>
          </p:cNvPr>
          <p:cNvSpPr/>
          <p:nvPr/>
        </p:nvSpPr>
        <p:spPr>
          <a:xfrm rot="21087089">
            <a:off x="8271646" y="885537"/>
            <a:ext cx="936172" cy="936172"/>
          </a:xfrm>
          <a:prstGeom prst="foldedCorner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SME #1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2" name="Rechteck: gefaltete Ecke 31">
            <a:extLst>
              <a:ext uri="{FF2B5EF4-FFF2-40B4-BE49-F238E27FC236}">
                <a16:creationId xmlns:a16="http://schemas.microsoft.com/office/drawing/2014/main" id="{173F6DF5-D772-4C08-9766-F26E75595BA5}"/>
              </a:ext>
            </a:extLst>
          </p:cNvPr>
          <p:cNvSpPr/>
          <p:nvPr/>
        </p:nvSpPr>
        <p:spPr>
          <a:xfrm rot="21333450">
            <a:off x="5918200" y="822606"/>
            <a:ext cx="936172" cy="936172"/>
          </a:xfrm>
          <a:prstGeom prst="foldedCorner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Partner 1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3" name="Rechteck: gefaltete Ecke 32">
            <a:extLst>
              <a:ext uri="{FF2B5EF4-FFF2-40B4-BE49-F238E27FC236}">
                <a16:creationId xmlns:a16="http://schemas.microsoft.com/office/drawing/2014/main" id="{50BAA0CF-6C9C-4295-8256-B929471B2ABD}"/>
              </a:ext>
            </a:extLst>
          </p:cNvPr>
          <p:cNvSpPr/>
          <p:nvPr/>
        </p:nvSpPr>
        <p:spPr>
          <a:xfrm rot="287007">
            <a:off x="4826175" y="2289306"/>
            <a:ext cx="936172" cy="936172"/>
          </a:xfrm>
          <a:prstGeom prst="foldedCorner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Partner 2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4" name="Rechteck: gefaltete Ecke 33">
            <a:extLst>
              <a:ext uri="{FF2B5EF4-FFF2-40B4-BE49-F238E27FC236}">
                <a16:creationId xmlns:a16="http://schemas.microsoft.com/office/drawing/2014/main" id="{4236BA62-4365-4608-A6C0-2FC47B8CA5CE}"/>
              </a:ext>
            </a:extLst>
          </p:cNvPr>
          <p:cNvSpPr/>
          <p:nvPr/>
        </p:nvSpPr>
        <p:spPr>
          <a:xfrm rot="302649">
            <a:off x="6848214" y="2195556"/>
            <a:ext cx="936172" cy="936172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Creative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35" name="Rechteck: gefaltete Ecke 34">
            <a:extLst>
              <a:ext uri="{FF2B5EF4-FFF2-40B4-BE49-F238E27FC236}">
                <a16:creationId xmlns:a16="http://schemas.microsoft.com/office/drawing/2014/main" id="{6F3188FF-A285-4565-B939-DA6CF59C67F8}"/>
              </a:ext>
            </a:extLst>
          </p:cNvPr>
          <p:cNvSpPr/>
          <p:nvPr/>
        </p:nvSpPr>
        <p:spPr>
          <a:xfrm rot="20898185">
            <a:off x="3480841" y="4306596"/>
            <a:ext cx="936172" cy="936172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Finance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45" name="Rechteck: gefaltete Ecke 44">
            <a:extLst>
              <a:ext uri="{FF2B5EF4-FFF2-40B4-BE49-F238E27FC236}">
                <a16:creationId xmlns:a16="http://schemas.microsoft.com/office/drawing/2014/main" id="{853CE266-C85D-4F1D-B052-78C964B8EE1E}"/>
              </a:ext>
            </a:extLst>
          </p:cNvPr>
          <p:cNvSpPr/>
          <p:nvPr/>
        </p:nvSpPr>
        <p:spPr>
          <a:xfrm rot="21104049">
            <a:off x="3331875" y="1164857"/>
            <a:ext cx="936172" cy="936172"/>
          </a:xfrm>
          <a:prstGeom prst="foldedCorner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Corp. Comms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46" name="Rechteck: gefaltete Ecke 45">
            <a:extLst>
              <a:ext uri="{FF2B5EF4-FFF2-40B4-BE49-F238E27FC236}">
                <a16:creationId xmlns:a16="http://schemas.microsoft.com/office/drawing/2014/main" id="{25C8673D-7E6E-4937-A109-2D00632C5137}"/>
              </a:ext>
            </a:extLst>
          </p:cNvPr>
          <p:cNvSpPr/>
          <p:nvPr/>
        </p:nvSpPr>
        <p:spPr>
          <a:xfrm>
            <a:off x="5953051" y="3702213"/>
            <a:ext cx="936172" cy="936172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Camp. Mgmt.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47" name="Rechteck: gefaltete Ecke 46">
            <a:extLst>
              <a:ext uri="{FF2B5EF4-FFF2-40B4-BE49-F238E27FC236}">
                <a16:creationId xmlns:a16="http://schemas.microsoft.com/office/drawing/2014/main" id="{8EABBE99-0353-42C2-98C5-7ED4FEBEC883}"/>
              </a:ext>
            </a:extLst>
          </p:cNvPr>
          <p:cNvSpPr/>
          <p:nvPr/>
        </p:nvSpPr>
        <p:spPr>
          <a:xfrm rot="486674">
            <a:off x="3716322" y="3159938"/>
            <a:ext cx="936172" cy="936172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Legal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  <p:sp>
        <p:nvSpPr>
          <p:cNvPr id="48" name="Rechteck: gefaltete Ecke 47">
            <a:extLst>
              <a:ext uri="{FF2B5EF4-FFF2-40B4-BE49-F238E27FC236}">
                <a16:creationId xmlns:a16="http://schemas.microsoft.com/office/drawing/2014/main" id="{E68734FF-6800-468D-87B6-733F5F3ED480}"/>
              </a:ext>
            </a:extLst>
          </p:cNvPr>
          <p:cNvSpPr/>
          <p:nvPr/>
        </p:nvSpPr>
        <p:spPr>
          <a:xfrm rot="21087089">
            <a:off x="7888109" y="3864426"/>
            <a:ext cx="936172" cy="936172"/>
          </a:xfrm>
          <a:prstGeom prst="foldedCorner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ermanent Marker" panose="02000000000000000000" pitchFamily="2" charset="0"/>
              </a:rPr>
              <a:t>SME #2</a:t>
            </a:r>
            <a:endParaRPr lang="en-DE" dirty="0">
              <a:solidFill>
                <a:schemeClr val="tx1"/>
              </a:solidFill>
              <a:latin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6579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>
            <a:extLst>
              <a:ext uri="{FF2B5EF4-FFF2-40B4-BE49-F238E27FC236}">
                <a16:creationId xmlns:a16="http://schemas.microsoft.com/office/drawing/2014/main" id="{05008DD9-2E5B-455E-A7A5-52841C08EB9D}"/>
              </a:ext>
            </a:extLst>
          </p:cNvPr>
          <p:cNvSpPr/>
          <p:nvPr/>
        </p:nvSpPr>
        <p:spPr>
          <a:xfrm>
            <a:off x="597553" y="306788"/>
            <a:ext cx="1099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+mj-lt"/>
                <a:cs typeface="Calibri"/>
                <a:sym typeface="Calibri"/>
              </a:rPr>
              <a:t>Stakeholder “comms plan” (Simplified)</a:t>
            </a:r>
            <a:endParaRPr lang="en-DE" sz="2400" dirty="0">
              <a:latin typeface="+mj-lt"/>
              <a:cs typeface="Calibri"/>
              <a:sym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8AEBDBF-773B-405A-81DF-44979229BD7D}"/>
              </a:ext>
            </a:extLst>
          </p:cNvPr>
          <p:cNvSpPr txBox="1"/>
          <p:nvPr/>
        </p:nvSpPr>
        <p:spPr>
          <a:xfrm>
            <a:off x="597553" y="2073758"/>
            <a:ext cx="2555875" cy="448804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“C)” or “Involve”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C93010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Arial"/>
              </a:rPr>
            </a:b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C93010"/>
              </a:solidFill>
              <a:effectLst/>
              <a:uLnTx/>
              <a:uFillTx/>
              <a:latin typeface="Barlow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/>
                <a:sym typeface="Arial"/>
              </a:rPr>
              <a:t>Invite to briefing call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/>
                <a:sym typeface="Arial"/>
              </a:rPr>
              <a:t>Invite to steerco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/>
                <a:sym typeface="Arial"/>
              </a:rPr>
              <a:t>Update-email every Friday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Barlow"/>
                <a:ea typeface="+mn-ea"/>
              </a:rPr>
              <a:t>Steerco-meeting once a month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Barlow"/>
                <a:ea typeface="+mn-ea"/>
              </a:rPr>
              <a:t>Invite to email-in suggestions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Barlow"/>
                <a:ea typeface="+mn-ea"/>
              </a:rPr>
              <a:t>Share drafts for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/>
                <a:sym typeface="Arial"/>
              </a:rPr>
              <a:t>Update</a:t>
            </a:r>
            <a:r>
              <a:rPr lang="en-US" dirty="0">
                <a:latin typeface="Barlow"/>
                <a:ea typeface="+mn-ea"/>
              </a:rPr>
              <a:t> on how feedback was used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/>
                <a:sym typeface="Arial"/>
              </a:rPr>
              <a:t>Invite to “Project open door” Q&amp;A session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/>
                <a:sym typeface="Arial"/>
              </a:rPr>
              <a:t>Incl. in pre-launch comms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/>
                <a:sym typeface="Arial"/>
              </a:rPr>
              <a:t>Invite to launch briefing call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050" dirty="0">
              <a:solidFill>
                <a:srgbClr val="C93010"/>
              </a:solidFill>
              <a:latin typeface="Barlow"/>
              <a:ea typeface="+mn-ea"/>
              <a:cs typeface="+mn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A719937-7348-421A-ADB1-4885C5D7E619}"/>
              </a:ext>
            </a:extLst>
          </p:cNvPr>
          <p:cNvSpPr txBox="1"/>
          <p:nvPr/>
        </p:nvSpPr>
        <p:spPr>
          <a:xfrm>
            <a:off x="3411101" y="2060575"/>
            <a:ext cx="2556000" cy="45012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93010"/>
                </a:solidFill>
                <a:effectLst/>
                <a:uLnTx/>
                <a:uFillTx/>
                <a:latin typeface="Barlow Black"/>
                <a:ea typeface="+mn-ea"/>
                <a:cs typeface="+mn-cs"/>
                <a:sym typeface="Arial"/>
              </a:rPr>
              <a:t>“B)” or “collaborate”</a:t>
            </a:r>
            <a:br>
              <a:rPr lang="en-US" sz="1200" dirty="0">
                <a:solidFill>
                  <a:srgbClr val="C93010"/>
                </a:solidFill>
                <a:latin typeface="Barlow"/>
                <a:ea typeface="+mn-ea"/>
                <a:cs typeface="+mn-cs"/>
              </a:rPr>
            </a:br>
            <a:endParaRPr lang="en-US" sz="1050" dirty="0">
              <a:solidFill>
                <a:srgbClr val="C93010"/>
              </a:solidFill>
              <a:latin typeface="Barlow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 to briefing call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 to steerco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Update-email every Friday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Steerco-meeting once a month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Interview for inputs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/>
                <a:sym typeface="Arial"/>
              </a:rPr>
              <a:t>Share drafts for reviews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/>
                <a:sym typeface="Arial"/>
              </a:rPr>
              <a:t>Update on how review notes were used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Co-host “Project open door” Q&amp;A session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Incl. in pre-launch comms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Invite to launch briefing call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 in launch comms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  <a:p>
            <a:pPr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2148EA9-B3FF-423D-A335-CB2657DC7390}"/>
              </a:ext>
            </a:extLst>
          </p:cNvPr>
          <p:cNvSpPr txBox="1"/>
          <p:nvPr/>
        </p:nvSpPr>
        <p:spPr>
          <a:xfrm>
            <a:off x="6224774" y="2060574"/>
            <a:ext cx="2556000" cy="449063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C93010"/>
                </a:solidFill>
                <a:latin typeface="Barlow Black"/>
                <a:ea typeface="+mn-ea"/>
                <a:cs typeface="+mn-cs"/>
              </a:rPr>
              <a:t>“A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93010"/>
                </a:solidFill>
                <a:effectLst/>
                <a:uLnTx/>
                <a:uFillTx/>
                <a:latin typeface="Barlow Black"/>
                <a:ea typeface="+mn-ea"/>
                <a:cs typeface="+mn-cs"/>
                <a:sym typeface="Arial"/>
              </a:rPr>
              <a:t>)” </a:t>
            </a:r>
            <a:r>
              <a:rPr lang="en-US" sz="1800" dirty="0">
                <a:solidFill>
                  <a:srgbClr val="C93010"/>
                </a:solidFill>
                <a:latin typeface="Barlow Black"/>
                <a:ea typeface="+mn-ea"/>
                <a:cs typeface="+mn-cs"/>
              </a:rPr>
              <a:t>or “Consult”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93010"/>
                </a:solidFill>
                <a:effectLst/>
                <a:uLnTx/>
                <a:uFillTx/>
                <a:latin typeface="Barlow Black"/>
                <a:ea typeface="+mn-ea"/>
                <a:cs typeface="+mn-cs"/>
                <a:sym typeface="Arial"/>
              </a:rPr>
            </a:br>
            <a:endParaRPr lang="en-US" sz="1050" dirty="0">
              <a:solidFill>
                <a:srgbClr val="C93010"/>
              </a:solidFill>
              <a:latin typeface="Barlow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 “heads-up”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 w. brief, brief through existing calls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drafts as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(or with specific questions)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Alert 2-4 weeks before they’re expected to contribute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Send launch note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6503DD4-3E36-4537-AEEF-206861B3F93A}"/>
              </a:ext>
            </a:extLst>
          </p:cNvPr>
          <p:cNvSpPr txBox="1"/>
          <p:nvPr/>
        </p:nvSpPr>
        <p:spPr>
          <a:xfrm>
            <a:off x="9038447" y="2060574"/>
            <a:ext cx="2556000" cy="449063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93010"/>
                </a:solidFill>
                <a:effectLst/>
                <a:uLnTx/>
                <a:uFillTx/>
                <a:latin typeface="Barlow Black"/>
                <a:ea typeface="+mn-ea"/>
                <a:cs typeface="+mn-cs"/>
                <a:sym typeface="Arial"/>
              </a:rPr>
              <a:t>“D)” or “inform”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93010"/>
                </a:solidFill>
                <a:effectLst/>
                <a:uLnTx/>
                <a:uFillTx/>
                <a:latin typeface="Barlow Black"/>
                <a:ea typeface="+mn-ea"/>
                <a:cs typeface="+mn-cs"/>
                <a:sym typeface="Arial"/>
              </a:rPr>
            </a:br>
            <a:endParaRPr lang="en-US" sz="1050" dirty="0">
              <a:solidFill>
                <a:srgbClr val="C93010"/>
              </a:solidFill>
              <a:latin typeface="Barlow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 “heads-up”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 w. brief, brief through existing calls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Send launch note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28CF749-818E-4270-8A83-BD52884F246D}"/>
              </a:ext>
            </a:extLst>
          </p:cNvPr>
          <p:cNvSpPr txBox="1"/>
          <p:nvPr/>
        </p:nvSpPr>
        <p:spPr>
          <a:xfrm>
            <a:off x="597553" y="1391926"/>
            <a:ext cx="1075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How to engage / inform each group? Here are some ideas:</a:t>
            </a:r>
            <a:endParaRPr lang="en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0954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0FDB9C3-5CE1-4973-953C-F13BF787A5A0}"/>
              </a:ext>
            </a:extLst>
          </p:cNvPr>
          <p:cNvSpPr/>
          <p:nvPr/>
        </p:nvSpPr>
        <p:spPr>
          <a:xfrm>
            <a:off x="844867" y="595592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68960954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bfc_better-firm-co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93010"/>
      </a:accent1>
      <a:accent2>
        <a:srgbClr val="ED5130"/>
      </a:accent2>
      <a:accent3>
        <a:srgbClr val="B7B4B4"/>
      </a:accent3>
      <a:accent4>
        <a:srgbClr val="4B4646"/>
      </a:accent4>
      <a:accent5>
        <a:srgbClr val="4B4646"/>
      </a:accent5>
      <a:accent6>
        <a:srgbClr val="4B4646"/>
      </a:accent6>
      <a:hlink>
        <a:srgbClr val="4B4646"/>
      </a:hlink>
      <a:folHlink>
        <a:srgbClr val="4B4646"/>
      </a:folHlink>
    </a:clrScheme>
    <a:fontScheme name="BFC - Better Firm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c_better-firm-co" id="{759C667C-6BDD-4EE9-AE9D-1DD9CBF0D94A}" vid="{2A23DFF7-15EB-48AD-BA02-C57683C12F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Breitbild</PresentationFormat>
  <Paragraphs>153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Permanent Marker</vt:lpstr>
      <vt:lpstr>Wingdings</vt:lpstr>
      <vt:lpstr>Calibri</vt:lpstr>
      <vt:lpstr>Barlow</vt:lpstr>
      <vt:lpstr>Barlow Black</vt:lpstr>
      <vt:lpstr>bfc_better-firm-co</vt:lpstr>
      <vt:lpstr>Better marketing  for your firm. </vt:lpstr>
      <vt:lpstr>unbillable hours – the podcast 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2021-05-19T21:08:13Z</dcterms:created>
  <dcterms:modified xsi:type="dcterms:W3CDTF">2021-05-19T21:08:32Z</dcterms:modified>
</cp:coreProperties>
</file>