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98" r:id="rId2"/>
    <p:sldId id="295" r:id="rId3"/>
    <p:sldId id="11228" r:id="rId4"/>
    <p:sldId id="11227" r:id="rId5"/>
    <p:sldId id="11224" r:id="rId6"/>
  </p:sldIdLst>
  <p:sldSz cx="12192000" cy="6858000"/>
  <p:notesSz cx="6858000" cy="9144000"/>
  <p:embeddedFontLst>
    <p:embeddedFont>
      <p:font typeface="Barlow" panose="00000500000000000000" pitchFamily="2" charset="0"/>
      <p:regular r:id="rId8"/>
      <p:bold r:id="rId9"/>
      <p:italic r:id="rId10"/>
      <p:boldItalic r:id="rId11"/>
    </p:embeddedFont>
    <p:embeddedFont>
      <p:font typeface="Barlow Black" panose="00000A00000000000000" pitchFamily="2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28061-BEC5-4BE6-9410-EA8C4518772E}" v="5" dt="2021-05-21T12:47:08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4"/>
      </p:cViewPr>
      <p:guideLst>
        <p:guide pos="529"/>
        <p:guide pos="7151"/>
        <p:guide orient="horz" pos="1502"/>
        <p:guide orient="horz" pos="4020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spotify.com/show/6xW5KqUP1OdxaZDui4A9s3" TargetMode="External"/><Relationship Id="rId3" Type="http://schemas.openxmlformats.org/officeDocument/2006/relationships/hyperlink" Target="https://www.linkedin.com/in/ute-wellenberg-65698464/" TargetMode="External"/><Relationship Id="rId7" Type="http://schemas.openxmlformats.org/officeDocument/2006/relationships/hyperlink" Target="https://podcasts.google.com/feed/aHR0cHM6Ly9mZWVkLnBvZGJlYW4uY29tL3VuYmlsbGFibGVocnMvZmVlZC54bWw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.amazon.com/podcasts/7901d06d-b7d7-42e3-adb1-18fb13ec13ec" TargetMode="External"/><Relationship Id="rId5" Type="http://schemas.openxmlformats.org/officeDocument/2006/relationships/hyperlink" Target="https://podcasts.apple.com/de/podcast/unbillable-hours-podcast-about-better-professional/id1559577512" TargetMode="External"/><Relationship Id="rId4" Type="http://schemas.openxmlformats.org/officeDocument/2006/relationships/hyperlink" Target="https://unbillable-hrs.com/s3e3-account-planning/" TargetMode="External"/><Relationship Id="rId9" Type="http://schemas.openxmlformats.org/officeDocument/2006/relationships/hyperlink" Target="https://www.stitcher.com/podcast/unbillable-hours-a-podcast-about-better-professional-servi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ute-wellenberg-6569846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account planning tips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S3E3, “Account planning,” with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Ute </a:t>
            </a:r>
            <a:r>
              <a:rPr lang="en-US" sz="1800" dirty="0" err="1">
                <a:solidFill>
                  <a:srgbClr val="000000"/>
                </a:solidFill>
                <a:hlinkClick r:id="rId3"/>
              </a:rPr>
              <a:t>Wellenberg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</a:t>
            </a:r>
            <a:r>
              <a:rPr lang="en-US" sz="1800">
                <a:solidFill>
                  <a:srgbClr val="000000"/>
                </a:solidFill>
              </a:rPr>
              <a:t>example: </a:t>
            </a:r>
            <a:r>
              <a:rPr lang="en-US" sz="1800">
                <a:solidFill>
                  <a:srgbClr val="000000"/>
                </a:solidFill>
                <a:hlinkClick r:id="rId4"/>
              </a:rPr>
              <a:t>https://unbillable-hrs.com/s3e3-account-planning/</a:t>
            </a:r>
            <a:r>
              <a:rPr lang="en-US" sz="1800">
                <a:solidFill>
                  <a:srgbClr val="000000"/>
                </a:solidFill>
              </a:rPr>
              <a:t>* 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9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8199" y="80708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/>
              <a:t>ubhrs</a:t>
            </a:r>
            <a:r>
              <a:rPr lang="en-US" sz="4800" dirty="0"/>
              <a:t>’ tips for getting you invited:</a:t>
            </a:r>
            <a:endParaRPr lang="en-DE" sz="4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97BAFD-EA6D-44A0-8232-FBA2190F103B}"/>
              </a:ext>
            </a:extLst>
          </p:cNvPr>
          <p:cNvSpPr txBox="1"/>
          <p:nvPr/>
        </p:nvSpPr>
        <p:spPr>
          <a:xfrm>
            <a:off x="839788" y="2382559"/>
            <a:ext cx="52562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Step 1: Just ask (like, literally)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Step 2: Offer contributions:</a:t>
            </a:r>
          </a:p>
          <a:p>
            <a:pPr marL="555625" lvl="1" indent="-285750">
              <a:spcAft>
                <a:spcPts val="1200"/>
              </a:spcAft>
              <a:buClr>
                <a:schemeClr val="accent1"/>
              </a:buClr>
              <a:buFont typeface="Barlow" panose="00000500000000000000" pitchFamily="2" charset="0"/>
              <a:buChar char="–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A 10-min “market trend” presentation</a:t>
            </a:r>
          </a:p>
          <a:p>
            <a:pPr marL="555625" lvl="1" indent="-285750">
              <a:spcAft>
                <a:spcPts val="1200"/>
              </a:spcAft>
              <a:buClr>
                <a:schemeClr val="accent1"/>
              </a:buClr>
              <a:buFont typeface="Barlow" panose="00000500000000000000" pitchFamily="2" charset="0"/>
              <a:buChar char="–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A 30 “messaging” training</a:t>
            </a:r>
          </a:p>
          <a:p>
            <a:pPr marL="555625" lvl="1" indent="-285750">
              <a:spcAft>
                <a:spcPts val="1200"/>
              </a:spcAft>
              <a:buClr>
                <a:schemeClr val="accent1"/>
              </a:buClr>
              <a:buFont typeface="Barlow" panose="00000500000000000000" pitchFamily="2" charset="0"/>
              <a:buChar char="–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An “existing content overview” session</a:t>
            </a:r>
          </a:p>
          <a:p>
            <a:pPr marL="555625" lvl="1" indent="-285750">
              <a:spcAft>
                <a:spcPts val="1200"/>
              </a:spcAft>
              <a:buClr>
                <a:schemeClr val="accent1"/>
              </a:buClr>
              <a:buFont typeface="Barlow" panose="00000500000000000000" pitchFamily="2" charset="0"/>
              <a:buChar char="–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A full “value prop refinement” breakout</a:t>
            </a:r>
          </a:p>
          <a:p>
            <a:pPr marL="555625" lvl="8" indent="-285750">
              <a:spcAft>
                <a:spcPts val="1200"/>
              </a:spcAft>
              <a:buClr>
                <a:schemeClr val="accent1"/>
              </a:buClr>
              <a:buFont typeface="Barlow" panose="00000500000000000000" pitchFamily="2" charset="0"/>
              <a:buChar char="–"/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…</a:t>
            </a:r>
          </a:p>
          <a:p>
            <a:pPr marL="285750" lvl="7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Step 3: Prepare</a:t>
            </a:r>
          </a:p>
          <a:p>
            <a:pPr marL="269875" lvl="8">
              <a:spcAft>
                <a:spcPts val="1200"/>
              </a:spcAft>
              <a:buClr>
                <a:schemeClr val="accent1"/>
              </a:buClr>
            </a:pP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ico" descr="Ein Bild, das Teller, Zeichnung enthält.&#10;&#10;Automatisch generierte Beschreibung">
            <a:extLst>
              <a:ext uri="{FF2B5EF4-FFF2-40B4-BE49-F238E27FC236}">
                <a16:creationId xmlns:a16="http://schemas.microsoft.com/office/drawing/2014/main" id="{AECF19DE-4730-47B7-B356-C6B72C3C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40" y="2770011"/>
            <a:ext cx="2579556" cy="2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4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8199" y="80708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Ute’s* tips for planning success:</a:t>
            </a:r>
            <a:endParaRPr lang="en-DE" sz="48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F573333-FEE0-45D3-A6CB-01101E0798C2}"/>
              </a:ext>
            </a:extLst>
          </p:cNvPr>
          <p:cNvSpPr txBox="1"/>
          <p:nvPr/>
        </p:nvSpPr>
        <p:spPr>
          <a:xfrm>
            <a:off x="838199" y="2388686"/>
            <a:ext cx="105140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Start with a diverse account planning team, make sure you include lots of perspectives from within the firm – including marketing’s!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Define your purpose and vision for the account, break your vision down for the next 24-36 months and set concrete mid-term goals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strategies for how the client can meet key objectives (i.e., your suggestions for initiatives)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Derive the actions that your company will take to support the client long-term (i.e., your offerings)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Create value propositions by turning your strategies into projects for your client (i.e., your pitches)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Craft long-term, trusted relationships as a result!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br>
              <a:rPr lang="en-US" sz="1200" dirty="0">
                <a:solidFill>
                  <a:schemeClr val="accent1"/>
                </a:solidFill>
                <a:latin typeface="+mn-lt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</a:rPr>
              <a:t>*Courtesy of </a:t>
            </a:r>
            <a:r>
              <a:rPr lang="en-US" sz="1200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Ute </a:t>
            </a:r>
            <a:r>
              <a:rPr lang="en-US" sz="1200" dirty="0" err="1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Wellenberg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233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Barlow Black</vt:lpstr>
      <vt:lpstr>Barlow</vt:lpstr>
      <vt:lpstr>bfc_better-firm-co</vt:lpstr>
      <vt:lpstr>Better marketing  for your firm. </vt:lpstr>
      <vt:lpstr>unbillable hours – the podcast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2021-07-30T20:40:53Z</dcterms:modified>
</cp:coreProperties>
</file>