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2" r:id="rId1"/>
  </p:sldMasterIdLst>
  <p:notesMasterIdLst>
    <p:notesMasterId r:id="rId6"/>
  </p:notesMasterIdLst>
  <p:sldIdLst>
    <p:sldId id="298" r:id="rId2"/>
    <p:sldId id="295" r:id="rId3"/>
    <p:sldId id="11227" r:id="rId4"/>
    <p:sldId id="11224" r:id="rId5"/>
  </p:sldIdLst>
  <p:sldSz cx="12192000" cy="6858000"/>
  <p:notesSz cx="6858000" cy="9144000"/>
  <p:embeddedFontLst>
    <p:embeddedFont>
      <p:font typeface="Barlow" panose="00000500000000000000" pitchFamily="2" charset="0"/>
      <p:regular r:id="rId7"/>
      <p:bold r:id="rId8"/>
      <p:italic r:id="rId9"/>
      <p:boldItalic r:id="rId10"/>
    </p:embeddedFont>
    <p:embeddedFont>
      <p:font typeface="Barlow Black" panose="00000A00000000000000" pitchFamily="2" charset="0"/>
      <p:bold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2" pos="529" userDrawn="1">
          <p15:clr>
            <a:srgbClr val="A4A3A4"/>
          </p15:clr>
        </p15:guide>
        <p15:guide id="3" pos="7151" userDrawn="1">
          <p15:clr>
            <a:srgbClr val="A4A3A4"/>
          </p15:clr>
        </p15:guide>
        <p15:guide id="4" orient="horz" pos="1502" userDrawn="1">
          <p15:clr>
            <a:srgbClr val="A4A3A4"/>
          </p15:clr>
        </p15:guide>
        <p15:guide id="5" orient="horz" pos="3113" userDrawn="1">
          <p15:clr>
            <a:srgbClr val="A4A3A4"/>
          </p15:clr>
        </p15:guide>
        <p15:guide id="6" orient="horz" pos="504" userDrawn="1">
          <p15:clr>
            <a:srgbClr val="A4A3A4"/>
          </p15:clr>
        </p15:guide>
        <p15:guide id="8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gb4F4d2duSYIlSTBc1V3BF7tqIN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BEB"/>
    <a:srgbClr val="000000"/>
    <a:srgbClr val="99FF66"/>
    <a:srgbClr val="F5F4F4"/>
    <a:srgbClr val="F6F6F6"/>
    <a:srgbClr val="ED51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" y="308"/>
      </p:cViewPr>
      <p:guideLst>
        <p:guide pos="529"/>
        <p:guide pos="7151"/>
        <p:guide orient="horz" pos="1502"/>
        <p:guide orient="horz" pos="3113"/>
        <p:guide orient="horz" pos="504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1692" y="5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59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57" Type="http://customschemas.google.com/relationships/presentationmetadata" Target="metadata"/><Relationship Id="rId61" Type="http://schemas.openxmlformats.org/officeDocument/2006/relationships/theme" Target="theme/theme1.xml"/><Relationship Id="rId10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49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Titel und Inhal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3" name="Google Shape;23;p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4" name="Google Shape;24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5" name="Google Shape;25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26" name="Google Shape;26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29" name="Google Shape;29;p3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0" name="Google Shape;30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31" name="Google Shape;31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2" name="Google Shape;32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4888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35" name="Google Shape;35;p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6" name="Google Shape;36;p3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7" name="Google Shape;37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8" name="Google Shape;38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39" name="Google Shape;39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89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5" name="Google Shape;45;p3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6" name="Google Shape;46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7" name="Google Shape;47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48" name="Google Shape;48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684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Nur Titel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51" name="Google Shape;5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2" name="Google Shape;5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53" name="Google Shape;5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35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+mn-lt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2" name="Google Shape;6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 dirty="0"/>
          </a:p>
        </p:txBody>
      </p:sp>
      <p:sp>
        <p:nvSpPr>
          <p:cNvPr id="63" name="Google Shape;6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64" name="Google Shape;6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4805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>
                <a:latin typeface="+mn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67" name="Google Shape;6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Bild durch Klicken auf Symbol hinzufügen</a:t>
            </a:r>
            <a:endParaRPr/>
          </a:p>
        </p:txBody>
      </p:sp>
      <p:sp>
        <p:nvSpPr>
          <p:cNvPr id="68" name="Google Shape;6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+mn-l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9" name="Google Shape;6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0" name="Google Shape;7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1" name="Google Shape;7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0827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74" name="Google Shape;7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5" name="Google Shape;7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6" name="Google Shape;7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77" name="Google Shape;7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7379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+mj-l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Mastertitelformat bearbeiten</a:t>
            </a:r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+mn-lt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1" name="Google Shape;8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2" name="Google Shape;8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+mn-lt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DE"/>
          </a:p>
        </p:txBody>
      </p:sp>
      <p:sp>
        <p:nvSpPr>
          <p:cNvPr id="83" name="Google Shape;8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latin typeface="+mn-lt"/>
              </a:defRPr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5728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3" name="Google Shape;1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DE"/>
          </a:p>
        </p:txBody>
      </p:sp>
      <p:sp>
        <p:nvSpPr>
          <p:cNvPr id="14" name="Google Shape;1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+mn-lt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2370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71" r:id="rId7"/>
    <p:sldLayoutId id="2147483672" r:id="rId8"/>
    <p:sldLayoutId id="214748367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itcher.com/podcast/unbillable-hours-a-podcast-about-better-professional-services" TargetMode="External"/><Relationship Id="rId3" Type="http://schemas.openxmlformats.org/officeDocument/2006/relationships/hyperlink" Target="https://unbillable-hrs.com/s18e1-client-journeys" TargetMode="External"/><Relationship Id="rId7" Type="http://schemas.openxmlformats.org/officeDocument/2006/relationships/hyperlink" Target="https://open.spotify.com/show/6xW5KqUP1OdxaZDui4A9s3" TargetMode="External"/><Relationship Id="rId2" Type="http://schemas.openxmlformats.org/officeDocument/2006/relationships/hyperlink" Target="https://unbillable-hr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dcasts.google.com/feed/aHR0cHM6Ly9mZWVkLnBvZGJlYW4uY29tL3VuYmlsbGFibGVocnMvZmVlZC54bWw" TargetMode="External"/><Relationship Id="rId5" Type="http://schemas.openxmlformats.org/officeDocument/2006/relationships/hyperlink" Target="https://music.amazon.com/podcasts/7901d06d-b7d7-42e3-adb1-18fb13ec13ec" TargetMode="External"/><Relationship Id="rId4" Type="http://schemas.openxmlformats.org/officeDocument/2006/relationships/hyperlink" Target="https://podcasts.apple.com/de/podcast/unbillable-hours-podcast-about-better-professional/id155957751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 txBox="1">
            <a:spLocks noGrp="1"/>
          </p:cNvSpPr>
          <p:nvPr>
            <p:ph type="title"/>
          </p:nvPr>
        </p:nvSpPr>
        <p:spPr>
          <a:xfrm>
            <a:off x="839788" y="2690242"/>
            <a:ext cx="10512426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 sz="6000" dirty="0">
                <a:solidFill>
                  <a:schemeClr val="tx1"/>
                </a:solidFill>
                <a:sym typeface="Calibri"/>
              </a:rPr>
              <a:t>Better marketing </a:t>
            </a:r>
            <a:br>
              <a:rPr lang="en-US" sz="6000" dirty="0">
                <a:solidFill>
                  <a:schemeClr val="tx1"/>
                </a:solidFill>
                <a:sym typeface="Calibri"/>
              </a:rPr>
            </a:br>
            <a:r>
              <a:rPr lang="en-US" sz="6000" dirty="0">
                <a:solidFill>
                  <a:schemeClr val="tx1"/>
                </a:solidFill>
                <a:sym typeface="Calibri"/>
              </a:rPr>
              <a:t>for your firm.</a:t>
            </a:r>
            <a:r>
              <a:rPr lang="en-US" sz="6000" dirty="0">
                <a:solidFill>
                  <a:schemeClr val="bg1"/>
                </a:solidFill>
                <a:sym typeface="Calibri"/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4CF36BF-E4F7-4D89-893D-5478D982D8F1}"/>
              </a:ext>
            </a:extLst>
          </p:cNvPr>
          <p:cNvSpPr/>
          <p:nvPr/>
        </p:nvSpPr>
        <p:spPr>
          <a:xfrm>
            <a:off x="839787" y="4257417"/>
            <a:ext cx="1051242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b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</a:b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in this template: must-have mechanisms</a:t>
            </a:r>
            <a:endParaRPr lang="en-DE" sz="2400" dirty="0">
              <a:solidFill>
                <a:schemeClr val="bg1"/>
              </a:solidFill>
              <a:latin typeface="Barlow"/>
              <a:cs typeface="Calibri"/>
              <a:sym typeface="Calibri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10D65BB-4D5F-4718-9FF3-E3CC07B50A5A}"/>
              </a:ext>
            </a:extLst>
          </p:cNvPr>
          <p:cNvSpPr/>
          <p:nvPr/>
        </p:nvSpPr>
        <p:spPr>
          <a:xfrm>
            <a:off x="839787" y="199860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179448716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55991C-ED36-43D0-921C-6764C55EF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51857"/>
            <a:ext cx="10809849" cy="1754286"/>
          </a:xfrm>
        </p:spPr>
        <p:txBody>
          <a:bodyPr wrap="square" anchor="ctr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unbillable hours – the podcast</a:t>
            </a:r>
            <a:r>
              <a:rPr lang="en-US" dirty="0">
                <a:solidFill>
                  <a:srgbClr val="4B464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br>
              <a:rPr lang="en-US" dirty="0">
                <a:solidFill>
                  <a:schemeClr val="tx1"/>
                </a:solidFill>
              </a:rPr>
            </a:br>
            <a:endParaRPr lang="en-DE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DA5F33-C8E9-47CE-B022-3ABD105DC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7250" y="3365404"/>
            <a:ext cx="9187082" cy="512387"/>
          </a:xfrm>
        </p:spPr>
        <p:txBody>
          <a:bodyPr>
            <a:noAutofit/>
          </a:bodyPr>
          <a:lstStyle/>
          <a:p>
            <a:pPr marL="0" indent="0"/>
            <a:r>
              <a:rPr lang="en-US" dirty="0">
                <a:solidFill>
                  <a:srgbClr val="000000"/>
                </a:solidFill>
              </a:rPr>
              <a:t>(where Ash and Flo riff about better professional services marketing)</a:t>
            </a:r>
          </a:p>
          <a:p>
            <a:pPr marL="0" indent="0"/>
            <a:endParaRPr lang="en-US" dirty="0">
              <a:solidFill>
                <a:srgbClr val="000000"/>
              </a:solidFill>
            </a:endParaRPr>
          </a:p>
          <a:p>
            <a:pPr marL="0" indent="0"/>
            <a:r>
              <a:rPr lang="en-US" sz="1800" dirty="0">
                <a:solidFill>
                  <a:srgbClr val="000000"/>
                </a:solidFill>
              </a:rPr>
              <a:t>It’s part of the show notes to our S18E1, “Client journeys”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Get it here, for example</a:t>
            </a:r>
            <a:r>
              <a:rPr lang="en-US" sz="1800">
                <a:solidFill>
                  <a:srgbClr val="000000"/>
                </a:solidFill>
              </a:rPr>
              <a:t>: </a:t>
            </a:r>
            <a:r>
              <a:rPr lang="en-US" sz="1800">
                <a:solidFill>
                  <a:srgbClr val="000000"/>
                </a:solidFill>
                <a:hlinkClick r:id="rId3"/>
              </a:rPr>
              <a:t>https://unbillable-hrs.com/s18e1-client-journeys</a:t>
            </a:r>
            <a:r>
              <a:rPr lang="en-US" sz="1800">
                <a:solidFill>
                  <a:srgbClr val="000000"/>
                </a:solidFill>
              </a:rPr>
              <a:t>* </a:t>
            </a:r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800" dirty="0">
              <a:solidFill>
                <a:srgbClr val="000000"/>
              </a:solidFill>
            </a:endParaRPr>
          </a:p>
          <a:p>
            <a:pPr marL="0" indent="0"/>
            <a:endParaRPr lang="en-US" sz="1400" dirty="0">
              <a:solidFill>
                <a:srgbClr val="000000"/>
              </a:solidFill>
            </a:endParaRPr>
          </a:p>
          <a:p>
            <a:pPr marL="0" indent="0"/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dirty="0">
                <a:solidFill>
                  <a:srgbClr val="000000"/>
                </a:solidFill>
              </a:rPr>
              <a:t>*or listen to it on </a:t>
            </a:r>
            <a:r>
              <a:rPr lang="en-US" sz="1400" dirty="0">
                <a:solidFill>
                  <a:srgbClr val="000000"/>
                </a:solidFill>
                <a:hlinkClick r:id="rId4"/>
              </a:rPr>
              <a:t>Apple Podcast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5"/>
              </a:rPr>
              <a:t>Amazon Music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6"/>
              </a:rPr>
              <a:t>Google Podcasts</a:t>
            </a:r>
            <a:r>
              <a:rPr lang="en-US" sz="1400" dirty="0">
                <a:solidFill>
                  <a:srgbClr val="000000"/>
                </a:solidFill>
              </a:rPr>
              <a:t>, </a:t>
            </a:r>
            <a:r>
              <a:rPr lang="en-US" sz="1400" dirty="0">
                <a:solidFill>
                  <a:srgbClr val="000000"/>
                </a:solidFill>
                <a:hlinkClick r:id="rId7"/>
              </a:rPr>
              <a:t>Spotify</a:t>
            </a:r>
            <a:r>
              <a:rPr lang="en-US" sz="1400" dirty="0">
                <a:solidFill>
                  <a:srgbClr val="000000"/>
                </a:solidFill>
              </a:rPr>
              <a:t>, or </a:t>
            </a:r>
            <a:r>
              <a:rPr lang="en-US" sz="1400" dirty="0">
                <a:solidFill>
                  <a:srgbClr val="000000"/>
                </a:solidFill>
                <a:hlinkClick r:id="rId8"/>
              </a:rPr>
              <a:t>Stitcher</a:t>
            </a:r>
            <a:r>
              <a:rPr lang="en-US" sz="1400" dirty="0">
                <a:solidFill>
                  <a:srgbClr val="000000"/>
                </a:solidFill>
              </a:rPr>
              <a:t>! </a:t>
            </a:r>
            <a:endParaRPr lang="en-DE" sz="1400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CDF58C7-DAE1-448A-9F75-76D3FE413337}"/>
              </a:ext>
            </a:extLst>
          </p:cNvPr>
          <p:cNvSpPr/>
          <p:nvPr/>
        </p:nvSpPr>
        <p:spPr>
          <a:xfrm>
            <a:off x="838200" y="1999397"/>
            <a:ext cx="663167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latin typeface="Barlow"/>
                <a:cs typeface="Calibri"/>
                <a:sym typeface="Calibri"/>
              </a:rPr>
              <a:t>This template is brought to you by:</a:t>
            </a:r>
            <a:endParaRPr lang="en-DE" sz="2400" dirty="0">
              <a:latin typeface="Barlow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50469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739128-57D9-4B70-BC1A-21D687CBA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 questions to ask about your firm’s “client journey”</a:t>
            </a:r>
            <a:endParaRPr lang="en-D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58E96-D309-4B88-B30C-94454FEB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14124"/>
            <a:ext cx="10515599" cy="4166101"/>
          </a:xfrm>
        </p:spPr>
        <p:txBody>
          <a:bodyPr numCol="2">
            <a:normAutofit fontScale="55000" lnSpcReduction="20000"/>
          </a:bodyPr>
          <a:lstStyle/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are the key objectives of the client at each stage of their journey with the company?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are the key touchpoints and interactions that the client has with the company at each stage of their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are the pain points or challenges that the client experiences at each stage of their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What are the client's expectations at each stage of their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does the company currently meet the client's needs and expectations at each stage of the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Are there any gaps or discrepancies in the client's experience at any stage of the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can the company improve the client's experience at each stage of their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can technology be leveraged to enhance the client's experience at each stage of the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can the company measure the success of the client's journey?</a:t>
            </a:r>
          </a:p>
          <a:p>
            <a:pPr marL="628650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dirty="0"/>
              <a:t>How can the company continuously improve the client's journey over time?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13552334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160A88FB-0D63-420B-AAE3-915F0E61FF68}"/>
              </a:ext>
            </a:extLst>
          </p:cNvPr>
          <p:cNvSpPr/>
          <p:nvPr/>
        </p:nvSpPr>
        <p:spPr>
          <a:xfrm>
            <a:off x="844867" y="5955924"/>
            <a:ext cx="1051242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SzPts val="2400"/>
            </a:pPr>
            <a:r>
              <a:rPr lang="en-US" sz="2400" dirty="0">
                <a:solidFill>
                  <a:schemeClr val="bg1"/>
                </a:solidFill>
                <a:latin typeface="Barlow"/>
                <a:cs typeface="Calibri"/>
                <a:sym typeface="Calibri"/>
              </a:rPr>
              <a:t>unbillable-hrs.com</a:t>
            </a:r>
          </a:p>
        </p:txBody>
      </p:sp>
    </p:spTree>
    <p:extLst>
      <p:ext uri="{BB962C8B-B14F-4D97-AF65-F5344CB8AC3E}">
        <p14:creationId xmlns:p14="http://schemas.microsoft.com/office/powerpoint/2010/main" val="68960954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bfc_better-firm-co">
  <a:themeElements>
    <a:clrScheme name="Benutzerdefiniert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93010"/>
      </a:accent1>
      <a:accent2>
        <a:srgbClr val="ED5130"/>
      </a:accent2>
      <a:accent3>
        <a:srgbClr val="B7B4B4"/>
      </a:accent3>
      <a:accent4>
        <a:srgbClr val="4B4646"/>
      </a:accent4>
      <a:accent5>
        <a:srgbClr val="4B4646"/>
      </a:accent5>
      <a:accent6>
        <a:srgbClr val="4B4646"/>
      </a:accent6>
      <a:hlink>
        <a:srgbClr val="4B4646"/>
      </a:hlink>
      <a:folHlink>
        <a:srgbClr val="4B4646"/>
      </a:folHlink>
    </a:clrScheme>
    <a:fontScheme name="BFC - Better Firm">
      <a:majorFont>
        <a:latin typeface="Barlow Black"/>
        <a:ea typeface=""/>
        <a:cs typeface=""/>
      </a:majorFont>
      <a:minorFont>
        <a:latin typeface="Barl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fc_better-firm-co" id="{759C667C-6BDD-4EE9-AE9D-1DD9CBF0D94A}" vid="{2A23DFF7-15EB-48AD-BA02-C57683C12FD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Widescreen</PresentationFormat>
  <Paragraphs>23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Barlow Black</vt:lpstr>
      <vt:lpstr>Calibri</vt:lpstr>
      <vt:lpstr>Barlow</vt:lpstr>
      <vt:lpstr>Arial</vt:lpstr>
      <vt:lpstr>bfc_better-firm-co</vt:lpstr>
      <vt:lpstr>Better marketing  for your firm. </vt:lpstr>
      <vt:lpstr>unbillable hours – the podcast  </vt:lpstr>
      <vt:lpstr>10 questions to ask about your firm’s “client journey”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2021-05-19T20:16:24Z</dcterms:created>
  <dcterms:modified xsi:type="dcterms:W3CDTF">2023-02-03T16:05:37Z</dcterms:modified>
</cp:coreProperties>
</file>