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2" r:id="rId1"/>
  </p:sldMasterIdLst>
  <p:notesMasterIdLst>
    <p:notesMasterId r:id="rId10"/>
  </p:notesMasterIdLst>
  <p:sldIdLst>
    <p:sldId id="298" r:id="rId2"/>
    <p:sldId id="295" r:id="rId3"/>
    <p:sldId id="257" r:id="rId4"/>
    <p:sldId id="258" r:id="rId5"/>
    <p:sldId id="259" r:id="rId6"/>
    <p:sldId id="260" r:id="rId7"/>
    <p:sldId id="262" r:id="rId8"/>
    <p:sldId id="11224" r:id="rId9"/>
  </p:sldIdLst>
  <p:sldSz cx="12192000" cy="6858000"/>
  <p:notesSz cx="6858000" cy="9144000"/>
  <p:embeddedFontLst>
    <p:embeddedFont>
      <p:font typeface="Barlow" panose="00000500000000000000" pitchFamily="2" charset="0"/>
      <p:regular r:id="rId11"/>
      <p:bold r:id="rId12"/>
      <p:italic r:id="rId13"/>
      <p:boldItalic r:id="rId14"/>
    </p:embeddedFont>
    <p:embeddedFont>
      <p:font typeface="Barlow Black" panose="00000A00000000000000" pitchFamily="2" charset="0"/>
      <p:bold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</p:embeddedFont>
    <p:embeddedFont>
      <p:font typeface="Permanent Marker" panose="02000000000000000000" pitchFamily="2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370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orient="horz" pos="958" userDrawn="1">
          <p15:clr>
            <a:srgbClr val="A4A3A4"/>
          </p15:clr>
        </p15:guide>
        <p15:guide id="5" orient="horz" pos="3113" userDrawn="1">
          <p15:clr>
            <a:srgbClr val="A4A3A4"/>
          </p15:clr>
        </p15:guide>
        <p15:guide id="6" orient="horz" pos="504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7" roundtripDataSignature="AMtx7mgb4F4d2duSYIlSTBc1V3BF7tqIN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BEB"/>
    <a:srgbClr val="000000"/>
    <a:srgbClr val="99FF66"/>
    <a:srgbClr val="F5F4F4"/>
    <a:srgbClr val="F6F6F6"/>
    <a:srgbClr val="ED5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04FABC-8F79-46B9-AAD3-87921AD842DA}" v="10" dt="2023-08-04T17:52:41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4" y="284"/>
      </p:cViewPr>
      <p:guideLst>
        <p:guide pos="370"/>
        <p:guide pos="7151"/>
        <p:guide orient="horz" pos="958"/>
        <p:guide orient="horz" pos="3113"/>
        <p:guide orient="horz" pos="50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692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57" Type="http://customschemas.google.com/relationships/presentationmetadata" Target="metadata"/><Relationship Id="rId61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49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Titel und Inhal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Google Shape;2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25" name="Google Shape;2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26" name="Google Shape;2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92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Abschnitts-&#10;überschrif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488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Zwei Inhal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7" name="Google Shape;3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89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Vergleich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47" name="Google Shape;4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684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Nur Tite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355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Inhalt mit Überschrif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+mn-lt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480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Bild mit Überschrif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082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Titel und vertikaler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737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kaler Titel u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572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DE"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DE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23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itcher.com/podcast/unbillable-hours-a-podcast-about-better-professional-services" TargetMode="External"/><Relationship Id="rId3" Type="http://schemas.openxmlformats.org/officeDocument/2006/relationships/hyperlink" Target="https://unbillable-hrs.com/s23e2-predicting-outcomes/" TargetMode="External"/><Relationship Id="rId7" Type="http://schemas.openxmlformats.org/officeDocument/2006/relationships/hyperlink" Target="https://open.spotify.com/show/6xW5KqUP1OdxaZDui4A9s3" TargetMode="External"/><Relationship Id="rId2" Type="http://schemas.openxmlformats.org/officeDocument/2006/relationships/hyperlink" Target="https://unbillable-hr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dcasts.google.com/feed/aHR0cHM6Ly9mZWVkLnBvZGJlYW4uY29tL3VuYmlsbGFibGVocnMvZmVlZC54bWw" TargetMode="External"/><Relationship Id="rId5" Type="http://schemas.openxmlformats.org/officeDocument/2006/relationships/hyperlink" Target="https://music.amazon.com/podcasts/7901d06d-b7d7-42e3-adb1-18fb13ec13ec" TargetMode="External"/><Relationship Id="rId4" Type="http://schemas.openxmlformats.org/officeDocument/2006/relationships/hyperlink" Target="https://podcasts.apple.com/de/podcast/unbillable-hours-podcast-about-better-professional/id155957751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app.geru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lerlite.com/blog/compare-your-email-performance-metrics-industry-benchmarks#open-rates" TargetMode="External"/><Relationship Id="rId3" Type="http://schemas.openxmlformats.org/officeDocument/2006/relationships/hyperlink" Target="https://www.socialstatus.io/insights/social-media-benchmarks/linkedin-organic-reach-rate-benchmark/" TargetMode="External"/><Relationship Id="rId7" Type="http://schemas.openxmlformats.org/officeDocument/2006/relationships/hyperlink" Target="https://unbounce.com/conversion-benchmark-report/#methodolog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databox.com/website-traffic-benchmarks-by-industry" TargetMode="External"/><Relationship Id="rId5" Type="http://schemas.openxmlformats.org/officeDocument/2006/relationships/hyperlink" Target="https://www.socialstatus.io/insights/social-media-benchmarks/linkedin-click-through-rate-benchmark/" TargetMode="External"/><Relationship Id="rId4" Type="http://schemas.openxmlformats.org/officeDocument/2006/relationships/hyperlink" Target="https://www.socialstatus.io/insights/social-media-benchmarks/linkedin-engagement-rate-benchmark/" TargetMode="External"/><Relationship Id="rId9" Type="http://schemas.openxmlformats.org/officeDocument/2006/relationships/hyperlink" Target="https://convertkit.com/resources/blog/webinar-conversion-rat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839788" y="2690242"/>
            <a:ext cx="1051242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6000" dirty="0">
                <a:solidFill>
                  <a:schemeClr val="tx1"/>
                </a:solidFill>
                <a:sym typeface="Calibri"/>
              </a:rPr>
              <a:t>Better marketing </a:t>
            </a:r>
            <a:br>
              <a:rPr lang="en-US" sz="6000" dirty="0">
                <a:solidFill>
                  <a:schemeClr val="tx1"/>
                </a:solidFill>
                <a:sym typeface="Calibri"/>
              </a:rPr>
            </a:br>
            <a:r>
              <a:rPr lang="en-US" sz="6000" dirty="0">
                <a:solidFill>
                  <a:schemeClr val="tx1"/>
                </a:solidFill>
                <a:sym typeface="Calibri"/>
              </a:rPr>
              <a:t>for your firm.</a:t>
            </a:r>
            <a:r>
              <a:rPr lang="en-US" sz="6000" dirty="0">
                <a:solidFill>
                  <a:schemeClr val="bg1"/>
                </a:solidFill>
                <a:sym typeface="Calibri"/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4CF36BF-E4F7-4D89-893D-5478D982D8F1}"/>
              </a:ext>
            </a:extLst>
          </p:cNvPr>
          <p:cNvSpPr/>
          <p:nvPr/>
        </p:nvSpPr>
        <p:spPr>
          <a:xfrm>
            <a:off x="839787" y="4257417"/>
            <a:ext cx="1051242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b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</a:b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in this template: a marketing measurement example</a:t>
            </a:r>
            <a:endParaRPr lang="en-DE" sz="2400" dirty="0">
              <a:solidFill>
                <a:schemeClr val="bg1"/>
              </a:solidFill>
              <a:latin typeface="Barlow"/>
              <a:cs typeface="Calibri"/>
              <a:sym typeface="Calibri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10D65BB-4D5F-4718-9FF3-E3CC07B50A5A}"/>
              </a:ext>
            </a:extLst>
          </p:cNvPr>
          <p:cNvSpPr/>
          <p:nvPr/>
        </p:nvSpPr>
        <p:spPr>
          <a:xfrm>
            <a:off x="839787" y="1998604"/>
            <a:ext cx="105124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unbillable-hrs.com</a:t>
            </a:r>
          </a:p>
        </p:txBody>
      </p:sp>
    </p:spTree>
    <p:extLst>
      <p:ext uri="{BB962C8B-B14F-4D97-AF65-F5344CB8AC3E}">
        <p14:creationId xmlns:p14="http://schemas.microsoft.com/office/powerpoint/2010/main" val="179448716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5991C-ED36-43D0-921C-6764C55E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51857"/>
            <a:ext cx="10809849" cy="1754286"/>
          </a:xfrm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unbillable hours – the podcast</a:t>
            </a:r>
            <a:r>
              <a:rPr lang="en-US" dirty="0">
                <a:solidFill>
                  <a:srgbClr val="4B464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DA5F33-C8E9-47CE-B022-3ABD105DC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50" y="3365404"/>
            <a:ext cx="9187082" cy="512387"/>
          </a:xfrm>
        </p:spPr>
        <p:txBody>
          <a:bodyPr>
            <a:noAutofit/>
          </a:bodyPr>
          <a:lstStyle/>
          <a:p>
            <a:pPr marL="0" indent="0"/>
            <a:r>
              <a:rPr lang="en-US" dirty="0">
                <a:solidFill>
                  <a:srgbClr val="000000"/>
                </a:solidFill>
              </a:rPr>
              <a:t>(where Ash and Flo riff about better professional services marketing)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sz="1800" dirty="0">
                <a:solidFill>
                  <a:srgbClr val="000000"/>
                </a:solidFill>
              </a:rPr>
              <a:t>It’s part of the show notes to our S23E2, “Predicting outcomes”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Get it here, for example: </a:t>
            </a:r>
            <a:r>
              <a:rPr lang="en-US" sz="1800" dirty="0">
                <a:solidFill>
                  <a:srgbClr val="000000"/>
                </a:solidFill>
                <a:hlinkClick r:id="rId3"/>
              </a:rPr>
              <a:t>https://unbillable-hrs.com/s23e2-predicting-outcomes/</a:t>
            </a:r>
            <a:r>
              <a:rPr lang="en-US" sz="1800" dirty="0">
                <a:solidFill>
                  <a:srgbClr val="000000"/>
                </a:solidFill>
              </a:rPr>
              <a:t>* </a:t>
            </a:r>
          </a:p>
          <a:p>
            <a:pPr marL="0" indent="0"/>
            <a:endParaRPr lang="en-US" sz="1800" dirty="0">
              <a:solidFill>
                <a:srgbClr val="000000"/>
              </a:solidFill>
            </a:endParaRPr>
          </a:p>
          <a:p>
            <a:pPr marL="0" indent="0"/>
            <a:endParaRPr lang="en-US" sz="1400" dirty="0">
              <a:solidFill>
                <a:srgbClr val="000000"/>
              </a:solidFill>
            </a:endParaRPr>
          </a:p>
          <a:p>
            <a:pPr marL="0" indent="0"/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*or listen to it on </a:t>
            </a:r>
            <a:r>
              <a:rPr lang="en-US" sz="1400" dirty="0">
                <a:solidFill>
                  <a:srgbClr val="000000"/>
                </a:solidFill>
                <a:hlinkClick r:id="rId4"/>
              </a:rPr>
              <a:t>Apple Podcast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5"/>
              </a:rPr>
              <a:t>Amazon Music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6"/>
              </a:rPr>
              <a:t>Google Podcasts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7"/>
              </a:rPr>
              <a:t>Spotify</a:t>
            </a:r>
            <a:r>
              <a:rPr lang="en-US" sz="1400" dirty="0">
                <a:solidFill>
                  <a:srgbClr val="000000"/>
                </a:solidFill>
              </a:rPr>
              <a:t>, or </a:t>
            </a:r>
            <a:r>
              <a:rPr lang="en-US" sz="1400" dirty="0">
                <a:solidFill>
                  <a:srgbClr val="000000"/>
                </a:solidFill>
                <a:hlinkClick r:id="rId8"/>
              </a:rPr>
              <a:t>Stitcher</a:t>
            </a:r>
            <a:r>
              <a:rPr lang="en-US" sz="1400" dirty="0">
                <a:solidFill>
                  <a:srgbClr val="000000"/>
                </a:solidFill>
              </a:rPr>
              <a:t>! </a:t>
            </a:r>
            <a:endParaRPr lang="en-DE" sz="14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DF58C7-DAE1-448A-9F75-76D3FE413337}"/>
              </a:ext>
            </a:extLst>
          </p:cNvPr>
          <p:cNvSpPr/>
          <p:nvPr/>
        </p:nvSpPr>
        <p:spPr>
          <a:xfrm>
            <a:off x="838200" y="1999397"/>
            <a:ext cx="663167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latin typeface="Barlow"/>
                <a:cs typeface="Calibri"/>
                <a:sym typeface="Calibri"/>
              </a:rPr>
              <a:t>This template is brought to you by:</a:t>
            </a:r>
            <a:endParaRPr lang="en-DE" sz="2400" dirty="0">
              <a:latin typeface="Barlow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0469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/>
          <p:nvPr/>
        </p:nvSpPr>
        <p:spPr>
          <a:xfrm>
            <a:off x="839788" y="519065"/>
            <a:ext cx="10508102" cy="45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US" sz="44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Montserrat"/>
              </a:rPr>
              <a:t>Step #1: Build your marketing “funnel”</a:t>
            </a:r>
            <a:endParaRPr sz="4400" dirty="0">
              <a:solidFill>
                <a:schemeClr val="dk1"/>
              </a:solidFill>
              <a:latin typeface="+mj-lt"/>
              <a:ea typeface="Calibri"/>
              <a:cs typeface="Calibri"/>
            </a:endParaRPr>
          </a:p>
        </p:txBody>
      </p:sp>
      <p:grpSp>
        <p:nvGrpSpPr>
          <p:cNvPr id="23" name="Google Shape;23;p2"/>
          <p:cNvGrpSpPr/>
          <p:nvPr/>
        </p:nvGrpSpPr>
        <p:grpSpPr>
          <a:xfrm>
            <a:off x="696000" y="2308217"/>
            <a:ext cx="10800000" cy="2964374"/>
            <a:chOff x="696000" y="2308217"/>
            <a:chExt cx="10800000" cy="2964374"/>
          </a:xfrm>
        </p:grpSpPr>
        <p:grpSp>
          <p:nvGrpSpPr>
            <p:cNvPr id="24" name="Google Shape;24;p2"/>
            <p:cNvGrpSpPr/>
            <p:nvPr/>
          </p:nvGrpSpPr>
          <p:grpSpPr>
            <a:xfrm>
              <a:off x="835245" y="2308217"/>
              <a:ext cx="10517078" cy="2964374"/>
              <a:chOff x="835245" y="2278691"/>
              <a:chExt cx="10517078" cy="2964374"/>
            </a:xfrm>
          </p:grpSpPr>
          <p:grpSp>
            <p:nvGrpSpPr>
              <p:cNvPr id="25" name="Google Shape;25;p2"/>
              <p:cNvGrpSpPr/>
              <p:nvPr/>
            </p:nvGrpSpPr>
            <p:grpSpPr>
              <a:xfrm>
                <a:off x="1624816" y="2278691"/>
                <a:ext cx="8942369" cy="1116000"/>
                <a:chOff x="841152" y="2545168"/>
                <a:chExt cx="8942369" cy="667680"/>
              </a:xfrm>
            </p:grpSpPr>
            <p:sp>
              <p:nvSpPr>
                <p:cNvPr id="26" name="Google Shape;26;p2"/>
                <p:cNvSpPr/>
                <p:nvPr/>
              </p:nvSpPr>
              <p:spPr>
                <a:xfrm>
                  <a:off x="841152" y="2545168"/>
                  <a:ext cx="1116000" cy="667680"/>
                </a:xfrm>
                <a:prstGeom prst="flowChartProcess">
                  <a:avLst/>
                </a:prstGeom>
                <a:solidFill>
                  <a:schemeClr val="accent1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0600" tIns="80600" rIns="80600" bIns="806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5F5F5"/>
                    </a:buClr>
                    <a:buSzPts val="1200"/>
                    <a:buFont typeface="Montserrat"/>
                    <a:buNone/>
                  </a:pPr>
                  <a:r>
                    <a:rPr lang="en-US" sz="1200" dirty="0">
                      <a:solidFill>
                        <a:srgbClr val="F5F5F5"/>
                      </a:solidFill>
                      <a:latin typeface="+mn-lt"/>
                      <a:ea typeface="Montserrat"/>
                      <a:cs typeface="Montserrat"/>
                      <a:sym typeface="Montserrat"/>
                    </a:rPr>
                    <a:t>🔁 Social outreach</a:t>
                  </a:r>
                  <a:endParaRPr sz="1200" dirty="0">
                    <a:solidFill>
                      <a:srgbClr val="F5F5F5"/>
                    </a:solidFill>
                    <a:latin typeface="+mn-l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2071010" y="2802728"/>
                  <a:ext cx="237027" cy="172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27" h="277277" extrusionOk="0">
                      <a:moveTo>
                        <a:pt x="0" y="55455"/>
                      </a:moveTo>
                      <a:lnTo>
                        <a:pt x="118514" y="55455"/>
                      </a:lnTo>
                      <a:lnTo>
                        <a:pt x="118514" y="0"/>
                      </a:lnTo>
                      <a:lnTo>
                        <a:pt x="237027" y="138639"/>
                      </a:lnTo>
                      <a:lnTo>
                        <a:pt x="118514" y="277277"/>
                      </a:lnTo>
                      <a:lnTo>
                        <a:pt x="118514" y="221822"/>
                      </a:lnTo>
                      <a:lnTo>
                        <a:pt x="0" y="221822"/>
                      </a:lnTo>
                      <a:lnTo>
                        <a:pt x="0" y="55455"/>
                      </a:lnTo>
                      <a:close/>
                    </a:path>
                  </a:pathLst>
                </a:custGeom>
                <a:solidFill>
                  <a:srgbClr val="D81212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0" tIns="55450" rIns="71100" bIns="554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Arial"/>
                    <a:buNone/>
                  </a:pPr>
                  <a:endParaRPr sz="1200">
                    <a:solidFill>
                      <a:schemeClr val="lt1"/>
                    </a:solidFill>
                    <a:latin typeface="+mn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2406426" y="2545168"/>
                  <a:ext cx="1116000" cy="667680"/>
                </a:xfrm>
                <a:prstGeom prst="flowChartProcess">
                  <a:avLst/>
                </a:prstGeom>
                <a:solidFill>
                  <a:schemeClr val="accent1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0600" tIns="80600" rIns="80600" bIns="806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5F5F5"/>
                    </a:buClr>
                    <a:buSzPts val="1200"/>
                    <a:buFont typeface="Montserrat"/>
                    <a:buNone/>
                  </a:pPr>
                  <a:r>
                    <a:rPr lang="en-US" sz="1200" dirty="0">
                      <a:solidFill>
                        <a:srgbClr val="F5F5F5"/>
                      </a:solidFill>
                      <a:latin typeface="+mn-lt"/>
                      <a:ea typeface="Montserrat"/>
                      <a:cs typeface="Montserrat"/>
                      <a:sym typeface="Montserrat"/>
                    </a:rPr>
                    <a:t>🔁 Social content</a:t>
                  </a:r>
                  <a:endParaRPr sz="1200" dirty="0">
                    <a:solidFill>
                      <a:srgbClr val="F5F5F5"/>
                    </a:solidFill>
                    <a:latin typeface="+mn-l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3636284" y="2802728"/>
                  <a:ext cx="237027" cy="172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27" h="277277" extrusionOk="0">
                      <a:moveTo>
                        <a:pt x="0" y="55455"/>
                      </a:moveTo>
                      <a:lnTo>
                        <a:pt x="118514" y="55455"/>
                      </a:lnTo>
                      <a:lnTo>
                        <a:pt x="118514" y="0"/>
                      </a:lnTo>
                      <a:lnTo>
                        <a:pt x="237027" y="138639"/>
                      </a:lnTo>
                      <a:lnTo>
                        <a:pt x="118514" y="277277"/>
                      </a:lnTo>
                      <a:lnTo>
                        <a:pt x="118514" y="221822"/>
                      </a:lnTo>
                      <a:lnTo>
                        <a:pt x="0" y="221822"/>
                      </a:lnTo>
                      <a:lnTo>
                        <a:pt x="0" y="55455"/>
                      </a:lnTo>
                      <a:close/>
                    </a:path>
                  </a:pathLst>
                </a:custGeom>
                <a:solidFill>
                  <a:srgbClr val="D81212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0" tIns="55450" rIns="71100" bIns="554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Arial"/>
                    <a:buNone/>
                  </a:pPr>
                  <a:endParaRPr sz="1200">
                    <a:solidFill>
                      <a:schemeClr val="lt1"/>
                    </a:solidFill>
                    <a:latin typeface="+mn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3971699" y="2545168"/>
                  <a:ext cx="1116000" cy="667680"/>
                </a:xfrm>
                <a:prstGeom prst="flowChartProcess">
                  <a:avLst/>
                </a:prstGeom>
                <a:solidFill>
                  <a:schemeClr val="accent1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0600" tIns="80600" rIns="80600" bIns="806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5F5F5"/>
                    </a:buClr>
                    <a:buSzPts val="1200"/>
                    <a:buFont typeface="Montserrat"/>
                    <a:buNone/>
                  </a:pPr>
                  <a:r>
                    <a:rPr lang="en-US" sz="1200" dirty="0">
                      <a:solidFill>
                        <a:srgbClr val="F5F5F5"/>
                      </a:solidFill>
                      <a:latin typeface="+mn-lt"/>
                      <a:ea typeface="Montserrat"/>
                      <a:cs typeface="Montserrat"/>
                      <a:sym typeface="Montserrat"/>
                    </a:rPr>
                    <a:t>🔁 Webinar [1], live</a:t>
                  </a:r>
                  <a:endParaRPr sz="1200" dirty="0">
                    <a:solidFill>
                      <a:srgbClr val="F5F5F5"/>
                    </a:solidFill>
                    <a:latin typeface="+mn-l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5201557" y="2802728"/>
                  <a:ext cx="237027" cy="172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27" h="277277" extrusionOk="0">
                      <a:moveTo>
                        <a:pt x="0" y="55455"/>
                      </a:moveTo>
                      <a:lnTo>
                        <a:pt x="118514" y="55455"/>
                      </a:lnTo>
                      <a:lnTo>
                        <a:pt x="118514" y="0"/>
                      </a:lnTo>
                      <a:lnTo>
                        <a:pt x="237027" y="138639"/>
                      </a:lnTo>
                      <a:lnTo>
                        <a:pt x="118514" y="277277"/>
                      </a:lnTo>
                      <a:lnTo>
                        <a:pt x="118514" y="221822"/>
                      </a:lnTo>
                      <a:lnTo>
                        <a:pt x="0" y="221822"/>
                      </a:lnTo>
                      <a:lnTo>
                        <a:pt x="0" y="55455"/>
                      </a:lnTo>
                      <a:close/>
                    </a:path>
                  </a:pathLst>
                </a:custGeom>
                <a:solidFill>
                  <a:srgbClr val="D81212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0" tIns="55450" rIns="71100" bIns="554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Arial"/>
                    <a:buNone/>
                  </a:pPr>
                  <a:endParaRPr sz="1200">
                    <a:solidFill>
                      <a:schemeClr val="lt1"/>
                    </a:solidFill>
                    <a:latin typeface="+mn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5536973" y="2545168"/>
                  <a:ext cx="1116000" cy="667680"/>
                </a:xfrm>
                <a:prstGeom prst="flowChartProcess">
                  <a:avLst/>
                </a:prstGeom>
                <a:solidFill>
                  <a:srgbClr val="F2F2F2"/>
                </a:solidFill>
                <a:ln w="2857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0600" tIns="80600" rIns="80600" bIns="806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ts val="1200"/>
                    <a:buFont typeface="Montserrat"/>
                    <a:buNone/>
                  </a:pPr>
                  <a:r>
                    <a:rPr lang="en-US" sz="1200" b="1" dirty="0">
                      <a:solidFill>
                        <a:schemeClr val="accent1"/>
                      </a:solidFill>
                      <a:latin typeface="+mn-lt"/>
                      <a:ea typeface="Montserrat"/>
                      <a:cs typeface="Montserrat"/>
                      <a:sym typeface="Montserrat"/>
                    </a:rPr>
                    <a:t>👨‍💻 Landing page</a:t>
                  </a:r>
                  <a:endParaRPr sz="1200" b="1" dirty="0">
                    <a:solidFill>
                      <a:schemeClr val="accent1"/>
                    </a:solidFill>
                    <a:latin typeface="+mn-l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6766831" y="2802728"/>
                  <a:ext cx="237027" cy="172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27" h="277277" extrusionOk="0">
                      <a:moveTo>
                        <a:pt x="0" y="55455"/>
                      </a:moveTo>
                      <a:lnTo>
                        <a:pt x="118514" y="55455"/>
                      </a:lnTo>
                      <a:lnTo>
                        <a:pt x="118514" y="0"/>
                      </a:lnTo>
                      <a:lnTo>
                        <a:pt x="237027" y="138639"/>
                      </a:lnTo>
                      <a:lnTo>
                        <a:pt x="118514" y="277277"/>
                      </a:lnTo>
                      <a:lnTo>
                        <a:pt x="118514" y="221822"/>
                      </a:lnTo>
                      <a:lnTo>
                        <a:pt x="0" y="221822"/>
                      </a:lnTo>
                      <a:lnTo>
                        <a:pt x="0" y="55455"/>
                      </a:lnTo>
                      <a:close/>
                    </a:path>
                  </a:pathLst>
                </a:custGeom>
                <a:solidFill>
                  <a:srgbClr val="D81212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0" tIns="55450" rIns="71100" bIns="554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Arial"/>
                    <a:buNone/>
                  </a:pPr>
                  <a:endParaRPr sz="1200">
                    <a:solidFill>
                      <a:schemeClr val="lt1"/>
                    </a:solidFill>
                    <a:latin typeface="+mn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7102247" y="2545168"/>
                  <a:ext cx="1116000" cy="667680"/>
                </a:xfrm>
                <a:prstGeom prst="flowChartProcess">
                  <a:avLst/>
                </a:prstGeom>
                <a:solidFill>
                  <a:schemeClr val="accent1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0600" tIns="80600" rIns="80600" bIns="806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5F5F5"/>
                    </a:buClr>
                    <a:buSzPts val="1200"/>
                    <a:buFont typeface="Montserrat"/>
                    <a:buNone/>
                  </a:pPr>
                  <a:r>
                    <a:rPr lang="en-US" sz="1200" dirty="0">
                      <a:solidFill>
                        <a:srgbClr val="F5F5F5"/>
                      </a:solidFill>
                      <a:latin typeface="+mn-lt"/>
                      <a:ea typeface="Montserrat"/>
                      <a:cs typeface="Montserrat"/>
                      <a:sym typeface="Montserrat"/>
                    </a:rPr>
                    <a:t>🖱️ Dia-gnostic</a:t>
                  </a:r>
                  <a:endParaRPr sz="1200" dirty="0">
                    <a:solidFill>
                      <a:srgbClr val="F5F5F5"/>
                    </a:solidFill>
                    <a:latin typeface="+mn-l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8332105" y="2802728"/>
                  <a:ext cx="237027" cy="172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27" h="277277" extrusionOk="0">
                      <a:moveTo>
                        <a:pt x="0" y="55455"/>
                      </a:moveTo>
                      <a:lnTo>
                        <a:pt x="118514" y="55455"/>
                      </a:lnTo>
                      <a:lnTo>
                        <a:pt x="118514" y="0"/>
                      </a:lnTo>
                      <a:lnTo>
                        <a:pt x="237027" y="138639"/>
                      </a:lnTo>
                      <a:lnTo>
                        <a:pt x="118514" y="277277"/>
                      </a:lnTo>
                      <a:lnTo>
                        <a:pt x="118514" y="221822"/>
                      </a:lnTo>
                      <a:lnTo>
                        <a:pt x="0" y="221822"/>
                      </a:lnTo>
                      <a:lnTo>
                        <a:pt x="0" y="55455"/>
                      </a:lnTo>
                      <a:close/>
                    </a:path>
                  </a:pathLst>
                </a:custGeom>
                <a:solidFill>
                  <a:srgbClr val="D81212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0" tIns="55450" rIns="71100" bIns="554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Arial"/>
                    <a:buNone/>
                  </a:pPr>
                  <a:endParaRPr sz="1200">
                    <a:solidFill>
                      <a:schemeClr val="lt1"/>
                    </a:solidFill>
                    <a:latin typeface="+mn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8667521" y="2545168"/>
                  <a:ext cx="1116000" cy="667680"/>
                </a:xfrm>
                <a:prstGeom prst="flowChartProcess">
                  <a:avLst/>
                </a:prstGeom>
                <a:solidFill>
                  <a:schemeClr val="accent1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0600" tIns="80600" rIns="80600" bIns="806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 dirty="0">
                      <a:solidFill>
                        <a:srgbClr val="F5F5F5"/>
                      </a:solidFill>
                      <a:latin typeface="+mn-lt"/>
                      <a:ea typeface="Montserrat"/>
                      <a:cs typeface="Montserrat"/>
                      <a:sym typeface="Montserrat"/>
                    </a:rPr>
                    <a:t>🖱️Strategy </a:t>
                  </a:r>
                  <a:br>
                    <a:rPr lang="en-US" sz="1200" dirty="0">
                      <a:solidFill>
                        <a:srgbClr val="F5F5F5"/>
                      </a:solidFill>
                      <a:latin typeface="+mn-lt"/>
                      <a:ea typeface="Montserrat"/>
                      <a:cs typeface="Montserrat"/>
                      <a:sym typeface="Montserrat"/>
                    </a:rPr>
                  </a:br>
                  <a:r>
                    <a:rPr lang="en-US" sz="1200" dirty="0">
                      <a:solidFill>
                        <a:srgbClr val="F5F5F5"/>
                      </a:solidFill>
                      <a:latin typeface="+mn-lt"/>
                      <a:ea typeface="Montserrat"/>
                      <a:cs typeface="Montserrat"/>
                      <a:sym typeface="Montserrat"/>
                    </a:rPr>
                    <a:t>call</a:t>
                  </a:r>
                  <a:endParaRPr sz="1200" dirty="0">
                    <a:solidFill>
                      <a:srgbClr val="F5F5F5"/>
                    </a:solidFill>
                    <a:latin typeface="+mn-l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sp>
            <p:nvSpPr>
              <p:cNvPr id="37" name="Google Shape;37;p2"/>
              <p:cNvSpPr/>
              <p:nvPr/>
            </p:nvSpPr>
            <p:spPr>
              <a:xfrm>
                <a:off x="835245" y="4128889"/>
                <a:ext cx="10512645" cy="495307"/>
              </a:xfrm>
              <a:prstGeom prst="flowChartProcess">
                <a:avLst/>
              </a:pr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7550" tIns="87550" rIns="87550" bIns="875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Montserrat"/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+mn-lt"/>
                    <a:ea typeface="Montserrat"/>
                    <a:cs typeface="Montserrat"/>
                    <a:sym typeface="Montserrat"/>
                  </a:rPr>
                  <a:t>🔁 Newsletter</a:t>
                </a:r>
                <a:endParaRPr sz="1800">
                  <a:solidFill>
                    <a:schemeClr val="lt1"/>
                  </a:solidFill>
                  <a:latin typeface="+mn-l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39677" y="4747758"/>
                <a:ext cx="10512646" cy="495307"/>
              </a:xfrm>
              <a:prstGeom prst="flowChartProcess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0600" tIns="80600" rIns="80600" bIns="806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1"/>
                    </a:solidFill>
                    <a:latin typeface="+mn-lt"/>
                    <a:ea typeface="Montserrat"/>
                    <a:cs typeface="Montserrat"/>
                    <a:sym typeface="Montserrat"/>
                  </a:rPr>
                  <a:t>Website</a:t>
                </a:r>
                <a:endParaRPr sz="1200" b="1">
                  <a:solidFill>
                    <a:schemeClr val="accent1"/>
                  </a:solidFill>
                  <a:latin typeface="+mn-lt"/>
                  <a:ea typeface="Montserrat"/>
                  <a:cs typeface="Montserrat"/>
                  <a:sym typeface="Montserrat"/>
                </a:endParaRPr>
              </a:p>
            </p:txBody>
          </p:sp>
        </p:grpSp>
        <p:cxnSp>
          <p:nvCxnSpPr>
            <p:cNvPr id="39" name="Google Shape;39;p2"/>
            <p:cNvCxnSpPr/>
            <p:nvPr/>
          </p:nvCxnSpPr>
          <p:spPr>
            <a:xfrm>
              <a:off x="696000" y="3789745"/>
              <a:ext cx="10800000" cy="0"/>
            </a:xfrm>
            <a:prstGeom prst="straightConnector1">
              <a:avLst/>
            </a:prstGeom>
            <a:noFill/>
            <a:ln w="28575" cap="flat" cmpd="sng">
              <a:solidFill>
                <a:srgbClr val="D81212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40" name="Google Shape;40;p2"/>
          <p:cNvSpPr/>
          <p:nvPr/>
        </p:nvSpPr>
        <p:spPr>
          <a:xfrm>
            <a:off x="4656975" y="2229840"/>
            <a:ext cx="687494" cy="248635"/>
          </a:xfrm>
          <a:prstGeom prst="snip1Rect">
            <a:avLst>
              <a:gd name="adj" fmla="val 1666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Bi-weekly</a:t>
            </a:r>
            <a:endParaRPr sz="700" dirty="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091701" y="2229839"/>
            <a:ext cx="687494" cy="248635"/>
          </a:xfrm>
          <a:prstGeom prst="snip1Rect">
            <a:avLst>
              <a:gd name="adj" fmla="val 1666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every week</a:t>
            </a:r>
            <a:endParaRPr sz="70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1495322" y="2229840"/>
            <a:ext cx="687494" cy="248635"/>
          </a:xfrm>
          <a:prstGeom prst="snip1Rect">
            <a:avLst>
              <a:gd name="adj" fmla="val 1666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every week</a:t>
            </a:r>
            <a:endParaRPr sz="70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cxnSp>
        <p:nvCxnSpPr>
          <p:cNvPr id="43" name="Google Shape;43;p2"/>
          <p:cNvCxnSpPr/>
          <p:nvPr/>
        </p:nvCxnSpPr>
        <p:spPr>
          <a:xfrm>
            <a:off x="696000" y="5827551"/>
            <a:ext cx="10800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4" name="Google Shape;44;p2"/>
          <p:cNvSpPr/>
          <p:nvPr/>
        </p:nvSpPr>
        <p:spPr>
          <a:xfrm>
            <a:off x="686642" y="5703233"/>
            <a:ext cx="687494" cy="248635"/>
          </a:xfrm>
          <a:prstGeom prst="snip1Rect">
            <a:avLst>
              <a:gd name="adj" fmla="val 1666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08/23</a:t>
            </a:r>
            <a:endParaRPr sz="70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10697145" y="5702457"/>
            <a:ext cx="687494" cy="248635"/>
          </a:xfrm>
          <a:prstGeom prst="snip1Rect">
            <a:avLst>
              <a:gd name="adj" fmla="val 1666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12/23</a:t>
            </a:r>
            <a:endParaRPr sz="70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64;p4">
            <a:extLst>
              <a:ext uri="{FF2B5EF4-FFF2-40B4-BE49-F238E27FC236}">
                <a16:creationId xmlns:a16="http://schemas.microsoft.com/office/drawing/2014/main" id="{A4C3094B-333C-4830-87E3-E4D6EDD3E0A3}"/>
              </a:ext>
            </a:extLst>
          </p:cNvPr>
          <p:cNvSpPr txBox="1"/>
          <p:nvPr/>
        </p:nvSpPr>
        <p:spPr>
          <a:xfrm rot="-443172">
            <a:off x="9778711" y="1722255"/>
            <a:ext cx="214536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Make sure to have </a:t>
            </a:r>
            <a:r>
              <a:rPr lang="en-US" sz="1800" dirty="0" err="1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sth</a:t>
            </a:r>
            <a:r>
              <a:rPr lang="en-US" sz="1800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. To pitch here!</a:t>
            </a:r>
            <a:endParaRPr sz="1800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/>
          <p:nvPr/>
        </p:nvSpPr>
        <p:spPr>
          <a:xfrm>
            <a:off x="839788" y="519065"/>
            <a:ext cx="10512425" cy="45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9107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800"/>
              <a:buFont typeface="Montserrat"/>
              <a:buNone/>
            </a:pPr>
            <a:r>
              <a:rPr lang="en-US" sz="44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Montserrat"/>
              </a:rPr>
              <a:t>Step</a:t>
            </a:r>
            <a:r>
              <a:rPr lang="en-US" sz="4400" dirty="0">
                <a:solidFill>
                  <a:srgbClr val="35353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4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Montserrat"/>
              </a:rPr>
              <a:t>#2: Specify “leading” metrics</a:t>
            </a:r>
            <a:endParaRPr sz="4400" dirty="0">
              <a:solidFill>
                <a:schemeClr val="dk1"/>
              </a:solidFill>
              <a:latin typeface="+mj-lt"/>
              <a:ea typeface="Calibri"/>
              <a:cs typeface="Calibri"/>
            </a:endParaRPr>
          </a:p>
        </p:txBody>
      </p:sp>
      <p:graphicFrame>
        <p:nvGraphicFramePr>
          <p:cNvPr id="54" name="Google Shape;54;p3"/>
          <p:cNvGraphicFramePr/>
          <p:nvPr>
            <p:extLst>
              <p:ext uri="{D42A27DB-BD31-4B8C-83A1-F6EECF244321}">
                <p14:modId xmlns:p14="http://schemas.microsoft.com/office/powerpoint/2010/main" val="1418975829"/>
              </p:ext>
            </p:extLst>
          </p:nvPr>
        </p:nvGraphicFramePr>
        <p:xfrm>
          <a:off x="589875" y="1379012"/>
          <a:ext cx="11012250" cy="4811645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220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lt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Input – targets (month)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 anchor="ctr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Output – targets (month)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 anchor="ctr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Outcome - expectation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 anchor="ctr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🔁 Social outreach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e.g., “# connection requests sent”</a:t>
                      </a:r>
                      <a:endParaRPr sz="1200" dirty="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e.g., “acceptance rate </a:t>
                      </a:r>
                      <a:r>
                        <a:rPr lang="en-US" sz="1200">
                          <a:highlight>
                            <a:srgbClr val="FFFF00"/>
                          </a:highlight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&gt;= 25%</a:t>
                      </a: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”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e.g. “new connections &gt;= </a:t>
                      </a:r>
                      <a:r>
                        <a:rPr lang="en-US" sz="1200" dirty="0">
                          <a:highlight>
                            <a:srgbClr val="FFFF00"/>
                          </a:highlight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r>
                        <a:rPr lang="en-US" sz="1200" dirty="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,” “% of company page growth”</a:t>
                      </a:r>
                      <a:endParaRPr sz="1200" dirty="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🔁 Social content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e.g., “# posts published”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e.g., “ICP impressions &gt;= </a:t>
                      </a:r>
                      <a:r>
                        <a:rPr lang="en-US" sz="1200">
                          <a:highlight>
                            <a:srgbClr val="FFFF00"/>
                          </a:highlight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5,000</a:t>
                      </a: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,”</a:t>
                      </a:r>
                      <a:endParaRPr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“ICP engagement rate &gt;= </a:t>
                      </a:r>
                      <a:r>
                        <a:rPr lang="en-US" sz="1200">
                          <a:highlight>
                            <a:srgbClr val="FFFF00"/>
                          </a:highlight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5%</a:t>
                      </a: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,”</a:t>
                      </a:r>
                      <a:endParaRPr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CTR &gt;= </a:t>
                      </a:r>
                      <a:r>
                        <a:rPr lang="en-US" sz="1200">
                          <a:highlight>
                            <a:srgbClr val="FFFF00"/>
                          </a:highlight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5%</a:t>
                      </a: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”</a:t>
                      </a:r>
                      <a:endParaRPr>
                        <a:latin typeface="+mn-l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e.g. “# of page visits,” “conversion rate (landing pages) &gt;= </a:t>
                      </a:r>
                      <a:r>
                        <a:rPr lang="en-US" sz="1200">
                          <a:highlight>
                            <a:srgbClr val="FFFF00"/>
                          </a:highlight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5%</a:t>
                      </a: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”</a:t>
                      </a:r>
                      <a:endParaRPr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🔁 Newsletter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e.g., “# newsletter e-mails sent”</a:t>
                      </a:r>
                      <a:endParaRPr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e.g., “open rate &gt;= </a:t>
                      </a:r>
                      <a:r>
                        <a:rPr lang="en-US" sz="1200">
                          <a:highlight>
                            <a:srgbClr val="FFFF00"/>
                          </a:highlight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30%</a:t>
                      </a: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”, CTR (landing pages) &gt; = </a:t>
                      </a:r>
                      <a:r>
                        <a:rPr lang="en-US" sz="1200">
                          <a:highlight>
                            <a:srgbClr val="FFFF00"/>
                          </a:highlight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5%</a:t>
                      </a: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”</a:t>
                      </a:r>
                      <a:endParaRPr>
                        <a:latin typeface="+mn-l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e.g. “# of page visits,” “conversion rate (landing pages) &gt;= </a:t>
                      </a:r>
                      <a:r>
                        <a:rPr lang="en-US" sz="1200">
                          <a:highlight>
                            <a:srgbClr val="FFFF00"/>
                          </a:highlight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5%</a:t>
                      </a: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”</a:t>
                      </a:r>
                      <a:endParaRPr sz="1200">
                        <a:highlight>
                          <a:srgbClr val="FFFF00"/>
                        </a:highlight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🔁 Webinar “[1]”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e.g., “# invites sent,” “# webinars held”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e.g., “# registrations,” “show rate &gt;=50%,” “# recording views”</a:t>
                      </a:r>
                      <a:endParaRPr>
                        <a:latin typeface="+mn-l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e.g. “conversion rate (landing pages, call bookings) &gt;= </a:t>
                      </a:r>
                      <a:r>
                        <a:rPr lang="en-US" sz="1200">
                          <a:highlight>
                            <a:srgbClr val="FFFF00"/>
                          </a:highlight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5%</a:t>
                      </a: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”</a:t>
                      </a:r>
                      <a:endParaRPr>
                        <a:latin typeface="+mn-l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👨‍💻 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Landing page</a:t>
                      </a:r>
                      <a:endParaRPr sz="1200" b="1" dirty="0">
                        <a:solidFill>
                          <a:schemeClr val="accent1"/>
                        </a:solidFill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n.a.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e.g. “bounce rate &lt;= “, “# time on page,” “scroll depth,” etc.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e.g., “form submits” &gt;= 5%</a:t>
                      </a:r>
                      <a:endParaRPr>
                        <a:latin typeface="+mn-l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🖱️ Diagnostic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n.a.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e.g., “completion rate &gt;= </a:t>
                      </a:r>
                      <a:r>
                        <a:rPr lang="en-US" sz="1200">
                          <a:highlight>
                            <a:srgbClr val="FFFF00"/>
                          </a:highlight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75%</a:t>
                      </a: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,” “CTR (landing pages) &gt;= </a:t>
                      </a:r>
                      <a:r>
                        <a:rPr lang="en-US" sz="1200">
                          <a:highlight>
                            <a:srgbClr val="FFFF00"/>
                          </a:highlight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5%</a:t>
                      </a: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” 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e.g. “conversion rate (landing pages, call bookings) &gt;= </a:t>
                      </a:r>
                      <a:r>
                        <a:rPr lang="en-US" sz="1200">
                          <a:highlight>
                            <a:srgbClr val="FFFF00"/>
                          </a:highlight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5%</a:t>
                      </a: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”</a:t>
                      </a:r>
                      <a:endParaRPr>
                        <a:latin typeface="+mn-l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🖱️ Strategy call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n.a.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e.g., “# bookings”, “show rate &gt;= </a:t>
                      </a:r>
                      <a:r>
                        <a:rPr lang="en-US" sz="1200">
                          <a:highlight>
                            <a:srgbClr val="FFFF00"/>
                          </a:highlight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50%</a:t>
                      </a: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”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e.g., “booking rate discovery project &gt;=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50%</a:t>
                      </a:r>
                      <a:r>
                        <a:rPr lang="en-US" sz="1200" b="1" dirty="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”</a:t>
                      </a:r>
                      <a:endParaRPr sz="1200" b="1" dirty="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5" name="Google Shape;55;p3"/>
          <p:cNvSpPr txBox="1"/>
          <p:nvPr/>
        </p:nvSpPr>
        <p:spPr>
          <a:xfrm rot="-443172">
            <a:off x="3299628" y="4525355"/>
            <a:ext cx="214536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Your historic data or industry benchmarks </a:t>
            </a: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here!</a:t>
            </a:r>
            <a:endParaRPr sz="1800" dirty="0">
              <a:solidFill>
                <a:schemeClr val="dk1"/>
              </a:solidFill>
              <a:highlight>
                <a:srgbClr val="FFFF00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Google Shape;63;p4"/>
          <p:cNvGraphicFramePr/>
          <p:nvPr>
            <p:extLst>
              <p:ext uri="{D42A27DB-BD31-4B8C-83A1-F6EECF244321}">
                <p14:modId xmlns:p14="http://schemas.microsoft.com/office/powerpoint/2010/main" val="614810361"/>
              </p:ext>
            </p:extLst>
          </p:nvPr>
        </p:nvGraphicFramePr>
        <p:xfrm>
          <a:off x="585315" y="1524293"/>
          <a:ext cx="6531000" cy="391274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220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Sept</a:t>
                      </a:r>
                      <a:endParaRPr sz="1200" b="1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 anchor="ctr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Oct</a:t>
                      </a:r>
                      <a:endParaRPr sz="1200" b="1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 anchor="ctr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Nov</a:t>
                      </a:r>
                      <a:endParaRPr sz="1200" b="1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 anchor="ctr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Dec</a:t>
                      </a:r>
                      <a:endParaRPr sz="1200" b="1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 anchor="ctr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 new “MQLs” </a:t>
                      </a:r>
                      <a:r>
                        <a:rPr lang="en-US" sz="600" b="0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(= ICP-fit leads)</a:t>
                      </a:r>
                      <a:endParaRPr sz="1000" b="0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120</a:t>
                      </a:r>
                      <a:endParaRPr sz="12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 Strategy calls </a:t>
                      </a:r>
                      <a:r>
                        <a:rPr lang="en-US" sz="800" b="0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(sat)</a:t>
                      </a:r>
                      <a:endParaRPr sz="1000" b="0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12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 new SQLs</a:t>
                      </a:r>
                      <a:endParaRPr sz="1050" b="1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2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 SQOs in pipeline </a:t>
                      </a:r>
                      <a:r>
                        <a:rPr lang="en-US" sz="600" b="0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(= specific </a:t>
                      </a:r>
                      <a:r>
                        <a:rPr lang="en-US" sz="600" b="0" dirty="0" err="1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opps</a:t>
                      </a:r>
                      <a:r>
                        <a:rPr lang="en-US" sz="600" b="0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1000" b="0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12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 New clients won </a:t>
                      </a:r>
                      <a:r>
                        <a:rPr lang="en-US" sz="600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(= from SQL)</a:t>
                      </a:r>
                      <a:endParaRPr sz="600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2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 Opps lost</a:t>
                      </a:r>
                      <a:endParaRPr sz="1050" b="1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12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 Win rate</a:t>
                      </a:r>
                      <a:endParaRPr sz="1050" b="1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63%</a:t>
                      </a:r>
                      <a:endParaRPr sz="12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Sales cycle, days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600" b="0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(median)</a:t>
                      </a:r>
                      <a:endParaRPr sz="1000" b="0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141</a:t>
                      </a:r>
                      <a:endParaRPr sz="12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 Net new revenue</a:t>
                      </a:r>
                      <a:endParaRPr sz="1050" b="1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214,000</a:t>
                      </a:r>
                      <a:endParaRPr sz="12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 New contract value </a:t>
                      </a:r>
                      <a:r>
                        <a:rPr lang="en-US" sz="600" b="0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(median)</a:t>
                      </a:r>
                      <a:endParaRPr sz="1000" b="0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accent1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SQL-to-client-rate, trailing</a:t>
                      </a:r>
                      <a:endParaRPr sz="1000" b="1" dirty="0">
                        <a:solidFill>
                          <a:schemeClr val="accent1"/>
                        </a:solidFill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n.a.</a:t>
                      </a:r>
                      <a:endParaRPr sz="12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accent1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Simplified ROI, trailing*</a:t>
                      </a:r>
                      <a:endParaRPr sz="1000" b="1" dirty="0">
                        <a:solidFill>
                          <a:schemeClr val="accent1"/>
                        </a:solidFill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n.a.</a:t>
                      </a:r>
                      <a:endParaRPr sz="12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4" name="Google Shape;64;p4"/>
          <p:cNvSpPr txBox="1"/>
          <p:nvPr/>
        </p:nvSpPr>
        <p:spPr>
          <a:xfrm rot="-443172">
            <a:off x="3865653" y="3725774"/>
            <a:ext cx="21453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Your Data </a:t>
            </a: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here</a:t>
            </a:r>
            <a:r>
              <a:rPr lang="en-US" sz="1800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!</a:t>
            </a:r>
            <a:endParaRPr sz="1800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66" name="Google Shape;66;p4"/>
          <p:cNvSpPr txBox="1"/>
          <p:nvPr/>
        </p:nvSpPr>
        <p:spPr>
          <a:xfrm>
            <a:off x="521219" y="6127844"/>
            <a:ext cx="903725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 Simplified ROI = "[((number of SQLs x SQL-to-client conversion rate x median contract value) – marketing cost) ÷ marketing cost] x 100."</a:t>
            </a:r>
            <a:endParaRPr sz="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4"/>
          <p:cNvSpPr txBox="1"/>
          <p:nvPr/>
        </p:nvSpPr>
        <p:spPr>
          <a:xfrm>
            <a:off x="7493398" y="2839023"/>
            <a:ext cx="34179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+mn-lt"/>
                <a:ea typeface="Montserrat"/>
                <a:cs typeface="Montserrat"/>
                <a:sym typeface="Montserrat"/>
              </a:rPr>
              <a:t>Important:</a:t>
            </a:r>
            <a:r>
              <a:rPr lang="en-US" b="1" dirty="0">
                <a:latin typeface="+mn-lt"/>
                <a:ea typeface="Montserrat"/>
                <a:cs typeface="Montserrat"/>
                <a:sym typeface="Montserrat"/>
              </a:rPr>
              <a:t> </a:t>
            </a:r>
            <a:br>
              <a:rPr lang="en-US" dirty="0">
                <a:latin typeface="+mn-lt"/>
                <a:ea typeface="Montserrat"/>
                <a:cs typeface="Montserrat"/>
                <a:sym typeface="Montserrat"/>
              </a:rPr>
            </a:br>
            <a:br>
              <a:rPr lang="en-US" dirty="0">
                <a:latin typeface="+mn-lt"/>
                <a:ea typeface="Montserrat"/>
                <a:cs typeface="Montserrat"/>
                <a:sym typeface="Montserrat"/>
              </a:rPr>
            </a:br>
            <a:r>
              <a:rPr lang="en-US" dirty="0">
                <a:latin typeface="+mn-lt"/>
                <a:ea typeface="Montserrat"/>
                <a:cs typeface="Montserrat"/>
                <a:sym typeface="Montserrat"/>
              </a:rPr>
              <a:t>Since conversion rates vary by lead source, you should use this dashboard for marketing-driven results only (i.e., exclude leads, </a:t>
            </a:r>
            <a:r>
              <a:rPr lang="en-US" dirty="0" err="1">
                <a:latin typeface="+mn-lt"/>
                <a:ea typeface="Montserrat"/>
                <a:cs typeface="Montserrat"/>
                <a:sym typeface="Montserrat"/>
              </a:rPr>
              <a:t>opps</a:t>
            </a:r>
            <a:r>
              <a:rPr lang="en-US" dirty="0">
                <a:latin typeface="+mn-lt"/>
                <a:ea typeface="Montserrat"/>
                <a:cs typeface="Montserrat"/>
                <a:sym typeface="Montserrat"/>
              </a:rPr>
              <a:t> etc. won through direct outreach or existing account expansion)!</a:t>
            </a:r>
            <a:endParaRPr dirty="0"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62;p4">
            <a:extLst>
              <a:ext uri="{FF2B5EF4-FFF2-40B4-BE49-F238E27FC236}">
                <a16:creationId xmlns:a16="http://schemas.microsoft.com/office/drawing/2014/main" id="{B90CF0A4-B4A7-0DB2-E8CD-D94A3B7A71C9}"/>
              </a:ext>
            </a:extLst>
          </p:cNvPr>
          <p:cNvSpPr/>
          <p:nvPr/>
        </p:nvSpPr>
        <p:spPr>
          <a:xfrm>
            <a:off x="839788" y="519065"/>
            <a:ext cx="10512425" cy="45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9107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800"/>
              <a:buFont typeface="Montserrat"/>
              <a:buNone/>
            </a:pPr>
            <a:r>
              <a:rPr lang="en-GB" sz="44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Montserrat"/>
              </a:rPr>
              <a:t>Step</a:t>
            </a:r>
            <a:r>
              <a:rPr lang="en-GB" sz="4400" dirty="0">
                <a:solidFill>
                  <a:srgbClr val="35353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4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Montserrat"/>
              </a:rPr>
              <a:t>#2: Specify “leading” metrics</a:t>
            </a:r>
            <a:endParaRPr lang="en-GB" sz="4400" dirty="0">
              <a:solidFill>
                <a:schemeClr val="dk1"/>
              </a:solidFill>
              <a:latin typeface="+mj-lt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/>
          <p:nvPr/>
        </p:nvSpPr>
        <p:spPr>
          <a:xfrm>
            <a:off x="520736" y="519065"/>
            <a:ext cx="11155328" cy="45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9107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800"/>
              <a:buFont typeface="Montserrat"/>
              <a:buNone/>
            </a:pPr>
            <a:r>
              <a:rPr lang="en-US" sz="4400" dirty="0">
                <a:solidFill>
                  <a:srgbClr val="353535"/>
                </a:solidFill>
                <a:latin typeface="+mj-lt"/>
                <a:ea typeface="Montserrat"/>
                <a:cs typeface="Montserrat"/>
                <a:sym typeface="Montserrat"/>
              </a:rPr>
              <a:t>Step #4: Connect leading to lagging metrics </a:t>
            </a:r>
            <a:endParaRPr sz="28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5" descr="A black tablet with a white screen&#10;&#10;Description automatically generated"/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2920" b="31959"/>
          <a:stretch/>
        </p:blipFill>
        <p:spPr>
          <a:xfrm>
            <a:off x="520737" y="1423449"/>
            <a:ext cx="7499493" cy="468238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 txBox="1"/>
          <p:nvPr/>
        </p:nvSpPr>
        <p:spPr>
          <a:xfrm rot="-443172">
            <a:off x="8227367" y="2546168"/>
            <a:ext cx="2848434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After refining Conversion Rates, a “funnel simulation*” can predict the financial outcomes of successful programs (within a margin of error, of course)!</a:t>
            </a:r>
            <a:endParaRPr sz="1800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" name="Google Shape;77;p5">
            <a:extLst>
              <a:ext uri="{FF2B5EF4-FFF2-40B4-BE49-F238E27FC236}">
                <a16:creationId xmlns:a16="http://schemas.microsoft.com/office/drawing/2014/main" id="{D70471C7-A7F9-7B87-D67C-622EB2FBD941}"/>
              </a:ext>
            </a:extLst>
          </p:cNvPr>
          <p:cNvSpPr txBox="1"/>
          <p:nvPr/>
        </p:nvSpPr>
        <p:spPr>
          <a:xfrm>
            <a:off x="839788" y="6127844"/>
            <a:ext cx="871868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* We use </a:t>
            </a:r>
            <a:r>
              <a:rPr lang="en-US" u="sng" dirty="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app.geru.com </a:t>
            </a:r>
            <a:r>
              <a:rPr lang="en-US" dirty="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to simulate funnels (and will do so with your in our program)</a:t>
            </a:r>
            <a:endParaRPr dirty="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/>
          <p:nvPr/>
        </p:nvSpPr>
        <p:spPr>
          <a:xfrm>
            <a:off x="520736" y="519065"/>
            <a:ext cx="11155328" cy="45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9107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800"/>
              <a:buFont typeface="Montserrat"/>
              <a:buNone/>
            </a:pPr>
            <a:r>
              <a:rPr lang="en-US" sz="4400" dirty="0">
                <a:solidFill>
                  <a:srgbClr val="353535"/>
                </a:solidFill>
                <a:latin typeface="+mj-lt"/>
                <a:ea typeface="Montserrat"/>
                <a:cs typeface="Montserrat"/>
                <a:sym typeface="Montserrat"/>
              </a:rPr>
              <a:t>Bonus – benchmark conversion rates</a:t>
            </a:r>
            <a:endParaRPr sz="44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aphicFrame>
        <p:nvGraphicFramePr>
          <p:cNvPr id="91" name="Google Shape;91;p7"/>
          <p:cNvGraphicFramePr/>
          <p:nvPr>
            <p:extLst>
              <p:ext uri="{D42A27DB-BD31-4B8C-83A1-F6EECF244321}">
                <p14:modId xmlns:p14="http://schemas.microsoft.com/office/powerpoint/2010/main" val="2980171466"/>
              </p:ext>
            </p:extLst>
          </p:nvPr>
        </p:nvGraphicFramePr>
        <p:xfrm>
          <a:off x="587375" y="1525388"/>
          <a:ext cx="8809050" cy="361176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293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Conversion event</a:t>
                      </a:r>
                      <a:endParaRPr sz="1200" b="1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 anchor="ctr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General or industry benchmark CR</a:t>
                      </a:r>
                      <a:endParaRPr sz="1200" b="1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 anchor="ctr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Info source</a:t>
                      </a:r>
                      <a:endParaRPr sz="1200" b="1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 anchor="ctr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LI connection request acceptance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~ 30 %</a:t>
                      </a:r>
                      <a:r>
                        <a:rPr lang="en-US" sz="1200" b="1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6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(general)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r>
                        <a:rPr lang="en-US" sz="1200" dirty="0" err="1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ubhrs</a:t>
                      </a:r>
                      <a:r>
                        <a:rPr lang="en-US" sz="1200" dirty="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 experience)</a:t>
                      </a:r>
                      <a:endParaRPr sz="600" dirty="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LI organic reach*</a:t>
                      </a:r>
                      <a:endParaRPr>
                        <a:latin typeface="+mn-l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~ 4.1 % </a:t>
                      </a:r>
                      <a:r>
                        <a:rPr lang="en-US" sz="6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(general)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  <a:hlinkClick r:id="rId3"/>
                        </a:rPr>
                        <a:t>Socialstatus.io</a:t>
                      </a: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6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(retrieved August ‘23)</a:t>
                      </a:r>
                      <a:endParaRPr sz="6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LI post engagement rate*</a:t>
                      </a:r>
                      <a:endParaRPr>
                        <a:latin typeface="+mn-l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~ 4.9% </a:t>
                      </a:r>
                      <a:r>
                        <a:rPr lang="en-US" sz="6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(general)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  <a:hlinkClick r:id="rId4"/>
                        </a:rPr>
                        <a:t>Socialstatus.io</a:t>
                      </a: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6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(retrieved August ‘23)</a:t>
                      </a:r>
                      <a:endParaRPr sz="6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LI post CTR*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~ 11% </a:t>
                      </a:r>
                      <a:r>
                        <a:rPr lang="en-US" sz="6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(general)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  <a:hlinkClick r:id="rId5"/>
                        </a:rPr>
                        <a:t>Socialstatus.io</a:t>
                      </a: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6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(retrieved August ‘23)</a:t>
                      </a:r>
                      <a:endParaRPr sz="6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Website bounce rates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~ 66% </a:t>
                      </a:r>
                      <a:r>
                        <a:rPr lang="en-US" sz="6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(“Consulting &amp; Prof. services”)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  <a:hlinkClick r:id="rId6"/>
                        </a:rPr>
                        <a:t>Databox.com</a:t>
                      </a:r>
                      <a:r>
                        <a:rPr lang="en-US" sz="6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 (retrieved August ‘23)</a:t>
                      </a:r>
                      <a:endParaRPr>
                        <a:latin typeface="+mn-l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Website time-on-page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~ 1 min. 36 sec. </a:t>
                      </a:r>
                      <a:r>
                        <a:rPr lang="en-US" sz="60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(“Consulting &amp; Prof. services”)</a:t>
                      </a:r>
                      <a:endParaRPr>
                        <a:latin typeface="+mn-l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  <a:hlinkClick r:id="rId6"/>
                        </a:rPr>
                        <a:t>Databox.com </a:t>
                      </a:r>
                      <a:r>
                        <a:rPr lang="en-US" sz="6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(retrieved August ‘23)</a:t>
                      </a:r>
                      <a:endParaRPr>
                        <a:latin typeface="+mn-l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Website on-page conversions </a:t>
                      </a:r>
                      <a:r>
                        <a:rPr lang="en-US" sz="6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(all traffic)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~ 3.5% </a:t>
                      </a:r>
                      <a:r>
                        <a:rPr lang="en-US" sz="60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(“Business services”)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  <a:hlinkClick r:id="rId7"/>
                        </a:rPr>
                        <a:t>Unbounce.com</a:t>
                      </a: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6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(retrieved August ‘23, data is from ’21)</a:t>
                      </a:r>
                      <a:endParaRPr>
                        <a:latin typeface="+mn-l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E-mail open rates </a:t>
                      </a:r>
                      <a:r>
                        <a:rPr lang="en-US" sz="8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(subscribers)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~ 36.9% </a:t>
                      </a:r>
                      <a:r>
                        <a:rPr lang="en-US" sz="6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(“Consulting”)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  <a:hlinkClick r:id="rId8"/>
                        </a:rPr>
                        <a:t>Mailerlite</a:t>
                      </a: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6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(retrieved August ’23)</a:t>
                      </a: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>
                        <a:latin typeface="+mn-l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E-mail CTR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~ 7.4% </a:t>
                      </a:r>
                      <a:r>
                        <a:rPr lang="en-US" sz="6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(“Consulting”)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ontserrat"/>
                        <a:buNone/>
                      </a:pPr>
                      <a:r>
                        <a:rPr lang="en-US" sz="1200" b="0" i="0" u="sng" strike="noStrike" cap="none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Mailerlite</a:t>
                      </a: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600" b="0" i="0" u="none" strike="noStrike" cap="none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(retrieved August ’23)</a:t>
                      </a: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>
                        <a:latin typeface="+mn-l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Webinar op-in-rate </a:t>
                      </a:r>
                      <a:r>
                        <a:rPr lang="en-US" sz="8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(cold traffic)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~ 30% </a:t>
                      </a:r>
                      <a:r>
                        <a:rPr lang="en-US" sz="6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(general)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  <a:hlinkClick r:id="rId9"/>
                        </a:rPr>
                        <a:t>Convertkit.com</a:t>
                      </a: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6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(retrieved August ‘23)</a:t>
                      </a:r>
                      <a:endParaRPr>
                        <a:latin typeface="+mn-l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Webinar show-rate </a:t>
                      </a:r>
                      <a:endParaRPr sz="1200"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~ 40% </a:t>
                      </a:r>
                      <a:r>
                        <a:rPr lang="en-US" sz="60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(general)</a:t>
                      </a:r>
                      <a:endParaRPr sz="600">
                        <a:solidFill>
                          <a:schemeClr val="dk1"/>
                        </a:solidFill>
                        <a:latin typeface="+mn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ontserrat"/>
                        <a:buNone/>
                      </a:pPr>
                      <a:r>
                        <a:rPr lang="en-US" sz="1200" b="0" i="0" u="sng" strike="noStrike" cap="none" dirty="0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Convertkit.com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6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Montserrat"/>
                          <a:sym typeface="Montserrat"/>
                        </a:rPr>
                        <a:t>(retrieved August ‘23)</a:t>
                      </a:r>
                      <a:endParaRPr dirty="0">
                        <a:latin typeface="+mn-lt"/>
                      </a:endParaRPr>
                    </a:p>
                  </a:txBody>
                  <a:tcPr marL="118075" marR="118075" marT="59050" marB="59050">
                    <a:lnL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5F5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2" name="Google Shape;92;p7"/>
          <p:cNvSpPr txBox="1"/>
          <p:nvPr/>
        </p:nvSpPr>
        <p:spPr>
          <a:xfrm>
            <a:off x="839787" y="6123409"/>
            <a:ext cx="580079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* Stats are for LI company profile pages</a:t>
            </a:r>
            <a:endParaRPr sz="1600" dirty="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7"/>
          <p:cNvSpPr/>
          <p:nvPr/>
        </p:nvSpPr>
        <p:spPr>
          <a:xfrm rot="759056">
            <a:off x="9119056" y="2611984"/>
            <a:ext cx="2307364" cy="2068594"/>
          </a:xfrm>
          <a:prstGeom prst="foldedCorner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Handle Benchmarks with care, your results will vary!</a:t>
            </a:r>
            <a:endParaRPr sz="1800" dirty="0">
              <a:solidFill>
                <a:schemeClr val="dk1"/>
              </a:solidFill>
              <a:highlight>
                <a:srgbClr val="FFFF00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60A88FB-0D63-420B-AAE3-915F0E61FF68}"/>
              </a:ext>
            </a:extLst>
          </p:cNvPr>
          <p:cNvSpPr/>
          <p:nvPr/>
        </p:nvSpPr>
        <p:spPr>
          <a:xfrm>
            <a:off x="844867" y="5955924"/>
            <a:ext cx="105124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unbillable-hrs.com</a:t>
            </a:r>
          </a:p>
        </p:txBody>
      </p:sp>
    </p:spTree>
    <p:extLst>
      <p:ext uri="{BB962C8B-B14F-4D97-AF65-F5344CB8AC3E}">
        <p14:creationId xmlns:p14="http://schemas.microsoft.com/office/powerpoint/2010/main" val="68960954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fc_better-firm-co">
  <a:themeElements>
    <a:clrScheme name="Benutzerdefinier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93010"/>
      </a:accent1>
      <a:accent2>
        <a:srgbClr val="ED5130"/>
      </a:accent2>
      <a:accent3>
        <a:srgbClr val="B7B4B4"/>
      </a:accent3>
      <a:accent4>
        <a:srgbClr val="4B4646"/>
      </a:accent4>
      <a:accent5>
        <a:srgbClr val="4B4646"/>
      </a:accent5>
      <a:accent6>
        <a:srgbClr val="4B4646"/>
      </a:accent6>
      <a:hlink>
        <a:srgbClr val="4B4646"/>
      </a:hlink>
      <a:folHlink>
        <a:srgbClr val="4B4646"/>
      </a:folHlink>
    </a:clrScheme>
    <a:fontScheme name="BFC - Better Firm">
      <a:majorFont>
        <a:latin typeface="Barlow Black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fc_better-firm-co" id="{759C667C-6BDD-4EE9-AE9D-1DD9CBF0D94A}" vid="{2A23DFF7-15EB-48AD-BA02-C57683C12FD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961</Words>
  <Application>Microsoft Office PowerPoint</Application>
  <PresentationFormat>Widescreen</PresentationFormat>
  <Paragraphs>135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Arial</vt:lpstr>
      <vt:lpstr>Montserrat</vt:lpstr>
      <vt:lpstr>Barlow Black</vt:lpstr>
      <vt:lpstr>Barlow</vt:lpstr>
      <vt:lpstr>Permanent Marker</vt:lpstr>
      <vt:lpstr>bfc_better-firm-co</vt:lpstr>
      <vt:lpstr>Better marketing  for your firm. </vt:lpstr>
      <vt:lpstr>unbillable hours – the podcast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2021-05-19T20:16:24Z</dcterms:created>
  <dcterms:modified xsi:type="dcterms:W3CDTF">2023-08-04T17:55:26Z</dcterms:modified>
</cp:coreProperties>
</file>