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6"/>
  </p:notesMasterIdLst>
  <p:sldIdLst>
    <p:sldId id="771" r:id="rId5"/>
  </p:sldIdLst>
  <p:sldSz cx="12192000" cy="6858000"/>
  <p:notesSz cx="6858000" cy="12192000"/>
  <p:embeddedFontLst>
    <p:embeddedFont>
      <p:font typeface="Montserrat" panose="00000500000000000000" pitchFamily="2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25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orient="horz" pos="323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orient="horz" pos="2999" userDrawn="1">
          <p15:clr>
            <a:srgbClr val="A4A3A4"/>
          </p15:clr>
        </p15:guide>
        <p15:guide id="6" orient="horz" pos="1298" userDrawn="1">
          <p15:clr>
            <a:srgbClr val="A4A3A4"/>
          </p15:clr>
        </p15:guide>
        <p15:guide id="7" orient="horz" pos="19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  <a:srgbClr val="FF0000"/>
    <a:srgbClr val="BFBFBF"/>
    <a:srgbClr val="FCAEAE"/>
    <a:srgbClr val="FA6D6D"/>
    <a:srgbClr val="FF4343"/>
    <a:srgbClr val="595959"/>
    <a:srgbClr val="F5F5F5"/>
    <a:srgbClr val="D81212"/>
    <a:srgbClr val="7B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41" autoAdjust="0"/>
    <p:restoredTop sz="76599" autoAdjust="0"/>
  </p:normalViewPr>
  <p:slideViewPr>
    <p:cSldViewPr snapToGrid="0" snapToObjects="1">
      <p:cViewPr varScale="1">
        <p:scale>
          <a:sx n="89" d="100"/>
          <a:sy n="89" d="100"/>
        </p:scale>
        <p:origin x="1248" y="52"/>
      </p:cViewPr>
      <p:guideLst>
        <p:guide pos="325"/>
        <p:guide pos="7355"/>
        <p:guide orient="horz" pos="323"/>
        <p:guide orient="horz" pos="3997"/>
        <p:guide orient="horz" pos="2999"/>
        <p:guide orient="horz" pos="1298"/>
        <p:guide orient="horz" pos="197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an Heinrichs" userId="f2deadb3a6ed9e2c" providerId="LiveId" clId="{6ABD2D77-16F2-41EA-A299-21F6D659A156}"/>
    <pc:docChg chg="delSld delMainMaster">
      <pc:chgData name="Florian Heinrichs" userId="f2deadb3a6ed9e2c" providerId="LiveId" clId="{6ABD2D77-16F2-41EA-A299-21F6D659A156}" dt="2024-05-17T19:08:54.409" v="2" actId="47"/>
      <pc:docMkLst>
        <pc:docMk/>
      </pc:docMkLst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3513201441" sldId="277"/>
        </pc:sldMkLst>
      </pc:sldChg>
      <pc:sldChg chg="del">
        <pc:chgData name="Florian Heinrichs" userId="f2deadb3a6ed9e2c" providerId="LiveId" clId="{6ABD2D77-16F2-41EA-A299-21F6D659A156}" dt="2024-05-17T19:08:51.557" v="1" actId="47"/>
        <pc:sldMkLst>
          <pc:docMk/>
          <pc:sldMk cId="3541430168" sldId="321"/>
        </pc:sldMkLst>
      </pc:sldChg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2933343037" sldId="755"/>
        </pc:sldMkLst>
      </pc:sldChg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844149088" sldId="756"/>
        </pc:sldMkLst>
      </pc:sldChg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3607257938" sldId="757"/>
        </pc:sldMkLst>
      </pc:sldChg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3489661712" sldId="758"/>
        </pc:sldMkLst>
      </pc:sldChg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3164247002" sldId="759"/>
        </pc:sldMkLst>
      </pc:sldChg>
      <pc:sldChg chg="del">
        <pc:chgData name="Florian Heinrichs" userId="f2deadb3a6ed9e2c" providerId="LiveId" clId="{6ABD2D77-16F2-41EA-A299-21F6D659A156}" dt="2024-05-17T19:08:54.409" v="2" actId="47"/>
        <pc:sldMkLst>
          <pc:docMk/>
          <pc:sldMk cId="2499656867" sldId="762"/>
        </pc:sldMkLst>
      </pc:sldChg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2904861379" sldId="763"/>
        </pc:sldMkLst>
      </pc:sldChg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4092130966" sldId="767"/>
        </pc:sldMkLst>
      </pc:sldChg>
      <pc:sldChg chg="del">
        <pc:chgData name="Florian Heinrichs" userId="f2deadb3a6ed9e2c" providerId="LiveId" clId="{6ABD2D77-16F2-41EA-A299-21F6D659A156}" dt="2024-05-17T19:08:54.409" v="2" actId="47"/>
        <pc:sldMkLst>
          <pc:docMk/>
          <pc:sldMk cId="1818048730" sldId="768"/>
        </pc:sldMkLst>
      </pc:sldChg>
      <pc:sldChg chg="del">
        <pc:chgData name="Florian Heinrichs" userId="f2deadb3a6ed9e2c" providerId="LiveId" clId="{6ABD2D77-16F2-41EA-A299-21F6D659A156}" dt="2024-05-17T19:08:54.409" v="2" actId="47"/>
        <pc:sldMkLst>
          <pc:docMk/>
          <pc:sldMk cId="1610906988" sldId="769"/>
        </pc:sldMkLst>
      </pc:sldChg>
      <pc:sldChg chg="del">
        <pc:chgData name="Florian Heinrichs" userId="f2deadb3a6ed9e2c" providerId="LiveId" clId="{6ABD2D77-16F2-41EA-A299-21F6D659A156}" dt="2024-05-17T19:08:49.897" v="0" actId="47"/>
        <pc:sldMkLst>
          <pc:docMk/>
          <pc:sldMk cId="1379925085" sldId="772"/>
        </pc:sldMkLst>
      </pc:sldChg>
      <pc:sldMasterChg chg="del delSldLayout">
        <pc:chgData name="Florian Heinrichs" userId="f2deadb3a6ed9e2c" providerId="LiveId" clId="{6ABD2D77-16F2-41EA-A299-21F6D659A156}" dt="2024-05-17T19:08:49.897" v="0" actId="47"/>
        <pc:sldMasterMkLst>
          <pc:docMk/>
          <pc:sldMasterMk cId="2256126065" sldId="2147483650"/>
        </pc:sldMasterMkLst>
        <pc:sldLayoutChg chg="del">
          <pc:chgData name="Florian Heinrichs" userId="f2deadb3a6ed9e2c" providerId="LiveId" clId="{6ABD2D77-16F2-41EA-A299-21F6D659A156}" dt="2024-05-17T19:08:49.897" v="0" actId="47"/>
          <pc:sldLayoutMkLst>
            <pc:docMk/>
            <pc:sldMasterMk cId="2256126065" sldId="2147483650"/>
            <pc:sldLayoutMk cId="2986235434" sldId="2147483651"/>
          </pc:sldLayoutMkLst>
        </pc:sldLayoutChg>
        <pc:sldLayoutChg chg="del">
          <pc:chgData name="Florian Heinrichs" userId="f2deadb3a6ed9e2c" providerId="LiveId" clId="{6ABD2D77-16F2-41EA-A299-21F6D659A156}" dt="2024-05-17T19:08:49.897" v="0" actId="47"/>
          <pc:sldLayoutMkLst>
            <pc:docMk/>
            <pc:sldMasterMk cId="2256126065" sldId="2147483650"/>
            <pc:sldLayoutMk cId="732833258" sldId="2147483653"/>
          </pc:sldLayoutMkLst>
        </pc:sldLayoutChg>
        <pc:sldLayoutChg chg="del">
          <pc:chgData name="Florian Heinrichs" userId="f2deadb3a6ed9e2c" providerId="LiveId" clId="{6ABD2D77-16F2-41EA-A299-21F6D659A156}" dt="2024-05-17T19:08:49.897" v="0" actId="47"/>
          <pc:sldLayoutMkLst>
            <pc:docMk/>
            <pc:sldMasterMk cId="2256126065" sldId="2147483650"/>
            <pc:sldLayoutMk cId="3729078671" sldId="214748365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31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25EF48-47B6-FFC7-7732-5D28C1FAC35B}"/>
              </a:ext>
            </a:extLst>
          </p:cNvPr>
          <p:cNvSpPr txBox="1"/>
          <p:nvPr/>
        </p:nvSpPr>
        <p:spPr>
          <a:xfrm>
            <a:off x="521388" y="519791"/>
            <a:ext cx="3156903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+mj-lt"/>
              </a:rPr>
              <a:t>The CLF 🙊 PoV </a:t>
            </a:r>
          </a:p>
          <a:p>
            <a:r>
              <a:rPr lang="en-GB" b="1" dirty="0">
                <a:latin typeface="+mj-lt"/>
              </a:rPr>
              <a:t>Canvas </a:t>
            </a:r>
          </a:p>
          <a:p>
            <a:r>
              <a:rPr lang="en-GB" sz="1050" dirty="0">
                <a:latin typeface="+mj-lt"/>
              </a:rPr>
              <a:t>– v2 2024</a:t>
            </a:r>
            <a:endParaRPr lang="en-DE" dirty="0">
              <a:latin typeface="+mj-lt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EB90FF8-C049-9FD7-ACCD-95A87E53EC9F}"/>
              </a:ext>
            </a:extLst>
          </p:cNvPr>
          <p:cNvGrpSpPr/>
          <p:nvPr/>
        </p:nvGrpSpPr>
        <p:grpSpPr>
          <a:xfrm>
            <a:off x="1026688" y="1081167"/>
            <a:ext cx="10643924" cy="4616784"/>
            <a:chOff x="1762656" y="944131"/>
            <a:chExt cx="10643924" cy="4616784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58D5DC1-D5AF-0F56-1E93-B9961DBD7C1B}"/>
                </a:ext>
              </a:extLst>
            </p:cNvPr>
            <p:cNvGrpSpPr/>
            <p:nvPr/>
          </p:nvGrpSpPr>
          <p:grpSpPr>
            <a:xfrm>
              <a:off x="1762656" y="4378055"/>
              <a:ext cx="2571429" cy="1182856"/>
              <a:chOff x="4482560" y="3903173"/>
              <a:chExt cx="3600000" cy="1656000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CE78B704-8476-C99E-D208-9429805ECE48}"/>
                  </a:ext>
                </a:extLst>
              </p:cNvPr>
              <p:cNvGrpSpPr/>
              <p:nvPr/>
            </p:nvGrpSpPr>
            <p:grpSpPr>
              <a:xfrm>
                <a:off x="4482560" y="3903173"/>
                <a:ext cx="3600000" cy="1656000"/>
                <a:chOff x="4417731" y="3533882"/>
                <a:chExt cx="3293892" cy="1515190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8C6FC52E-05E2-43BB-01D4-118D81B29FA3}"/>
                    </a:ext>
                  </a:extLst>
                </p:cNvPr>
                <p:cNvSpPr/>
                <p:nvPr/>
              </p:nvSpPr>
              <p:spPr>
                <a:xfrm>
                  <a:off x="4417731" y="3533882"/>
                  <a:ext cx="3293892" cy="1515190"/>
                </a:xfrm>
                <a:prstGeom prst="rect">
                  <a:avLst/>
                </a:prstGeom>
                <a:noFill/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768111"/>
                  <a:endParaRPr lang="en-US" sz="1134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B5CE11AF-B819-D97C-E9F7-5635D1B15AA5}"/>
                    </a:ext>
                  </a:extLst>
                </p:cNvPr>
                <p:cNvSpPr/>
                <p:nvPr/>
              </p:nvSpPr>
              <p:spPr>
                <a:xfrm>
                  <a:off x="4548650" y="3677923"/>
                  <a:ext cx="291156" cy="291156"/>
                </a:xfrm>
                <a:prstGeom prst="ellipse">
                  <a:avLst/>
                </a:prstGeom>
                <a:noFill/>
                <a:ln>
                  <a:solidFill>
                    <a:schemeClr val="accent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768111"/>
                  <a:r>
                    <a:rPr lang="en-US" sz="589" b="1" dirty="0">
                      <a:solidFill>
                        <a:srgbClr val="FF0000"/>
                      </a:solidFill>
                      <a:latin typeface="Montserrat" panose="00000500000000000000" pitchFamily="2" charset="0"/>
                    </a:rPr>
                    <a:t>3</a:t>
                  </a:r>
                  <a:endParaRPr lang="en-US" sz="1134" b="1" dirty="0">
                    <a:solidFill>
                      <a:srgbClr val="FF0000"/>
                    </a:solidFill>
                    <a:latin typeface="Montserrat" panose="00000500000000000000" pitchFamily="2" charset="0"/>
                  </a:endParaRPr>
                </a:p>
              </p:txBody>
            </p:sp>
          </p:grp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5F07EA2-C292-BFD7-528D-B406F0FE2553}"/>
                  </a:ext>
                </a:extLst>
              </p:cNvPr>
              <p:cNvSpPr txBox="1"/>
              <p:nvPr/>
            </p:nvSpPr>
            <p:spPr>
              <a:xfrm>
                <a:off x="4708402" y="4602738"/>
                <a:ext cx="3091701" cy="6678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768111"/>
                <a:r>
                  <a:rPr lang="en-GB" sz="700" b="1" dirty="0">
                    <a:solidFill>
                      <a:prstClr val="black"/>
                    </a:solidFill>
                    <a:latin typeface="+mj-lt"/>
                  </a:rPr>
                  <a:t>💊 </a:t>
                </a:r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Where they focus</a:t>
                </a:r>
              </a:p>
              <a:p>
                <a:pPr defTabSz="768111"/>
                <a:r>
                  <a:rPr lang="en-US" sz="900" i="1" dirty="0"/>
                  <a:t>(Describe how [2] influences pains an outcomes buyers are experiencing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4C5B454-2EEB-33AA-968D-CBD2B30E4BF7}"/>
                </a:ext>
              </a:extLst>
            </p:cNvPr>
            <p:cNvGrpSpPr/>
            <p:nvPr/>
          </p:nvGrpSpPr>
          <p:grpSpPr>
            <a:xfrm>
              <a:off x="1762656" y="1811671"/>
              <a:ext cx="2571429" cy="1182857"/>
              <a:chOff x="4482561" y="678517"/>
              <a:chExt cx="3600000" cy="1816502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2DB893BA-0065-BC39-9671-A79A3AEF803E}"/>
                  </a:ext>
                </a:extLst>
              </p:cNvPr>
              <p:cNvGrpSpPr/>
              <p:nvPr/>
            </p:nvGrpSpPr>
            <p:grpSpPr>
              <a:xfrm>
                <a:off x="4482561" y="678517"/>
                <a:ext cx="3600000" cy="1816502"/>
                <a:chOff x="4417732" y="583419"/>
                <a:chExt cx="3293892" cy="1662045"/>
              </a:xfrm>
            </p:grpSpPr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AD6D3A84-2E99-8FF8-01F7-886D384BFDB6}"/>
                    </a:ext>
                  </a:extLst>
                </p:cNvPr>
                <p:cNvSpPr/>
                <p:nvPr/>
              </p:nvSpPr>
              <p:spPr>
                <a:xfrm>
                  <a:off x="4417732" y="583419"/>
                  <a:ext cx="3293892" cy="1662045"/>
                </a:xfrm>
                <a:prstGeom prst="rect">
                  <a:avLst/>
                </a:prstGeom>
                <a:noFill/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768111"/>
                  <a:endParaRPr lang="en-US" sz="1134" dirty="0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9DA5FD32-F25D-57A1-8625-B9570BBC9133}"/>
                    </a:ext>
                  </a:extLst>
                </p:cNvPr>
                <p:cNvSpPr/>
                <p:nvPr/>
              </p:nvSpPr>
              <p:spPr>
                <a:xfrm>
                  <a:off x="4548651" y="716970"/>
                  <a:ext cx="291156" cy="291156"/>
                </a:xfrm>
                <a:prstGeom prst="ellipse">
                  <a:avLst/>
                </a:prstGeom>
                <a:noFill/>
                <a:ln>
                  <a:solidFill>
                    <a:schemeClr val="accent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768111"/>
                  <a:r>
                    <a:rPr lang="en-US" sz="589" b="1" dirty="0">
                      <a:solidFill>
                        <a:srgbClr val="FF0000"/>
                      </a:solidFill>
                      <a:latin typeface="Montserrat" panose="00000500000000000000" pitchFamily="2" charset="0"/>
                    </a:rPr>
                    <a:t>1</a:t>
                  </a:r>
                  <a:endParaRPr lang="en-US" sz="1134" b="1" dirty="0">
                    <a:solidFill>
                      <a:srgbClr val="FF0000"/>
                    </a:solidFill>
                    <a:latin typeface="Montserrat" panose="00000500000000000000" pitchFamily="2" charset="0"/>
                  </a:endParaRPr>
                </a:p>
              </p:txBody>
            </p:sp>
          </p:grp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80CE8B-24D4-58A7-2E77-34ACE467AADB}"/>
                  </a:ext>
                </a:extLst>
              </p:cNvPr>
              <p:cNvSpPr txBox="1"/>
              <p:nvPr/>
            </p:nvSpPr>
            <p:spPr>
              <a:xfrm>
                <a:off x="4710659" y="1497318"/>
                <a:ext cx="3089445" cy="7326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768111"/>
                <a:r>
                  <a:rPr lang="en-GB" sz="700" b="1" dirty="0">
                    <a:solidFill>
                      <a:prstClr val="black"/>
                    </a:solidFill>
                    <a:latin typeface="+mj-lt"/>
                  </a:rPr>
                  <a:t>🌏 </a:t>
                </a:r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How their world works</a:t>
                </a:r>
                <a:br>
                  <a:rPr lang="en-US" sz="700" b="1" dirty="0">
                    <a:solidFill>
                      <a:prstClr val="black"/>
                    </a:solidFill>
                    <a:latin typeface="+mj-lt"/>
                  </a:rPr>
                </a:br>
                <a:r>
                  <a:rPr lang="en-US" sz="900" i="1" dirty="0"/>
                  <a:t>(Describe which issues and triggers are influencing CEO and SVP priorities)</a:t>
                </a:r>
                <a:endParaRPr lang="en-US" sz="700" b="1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14A92CB-CE64-E29E-1A05-6DB48908FC91}"/>
                </a:ext>
              </a:extLst>
            </p:cNvPr>
            <p:cNvGrpSpPr/>
            <p:nvPr/>
          </p:nvGrpSpPr>
          <p:grpSpPr>
            <a:xfrm>
              <a:off x="1762656" y="3096272"/>
              <a:ext cx="2571429" cy="1182857"/>
              <a:chOff x="4482561" y="678517"/>
              <a:chExt cx="3600000" cy="1816502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DEF734BA-944F-9381-703E-056EF5D580A9}"/>
                  </a:ext>
                </a:extLst>
              </p:cNvPr>
              <p:cNvGrpSpPr/>
              <p:nvPr/>
            </p:nvGrpSpPr>
            <p:grpSpPr>
              <a:xfrm>
                <a:off x="4482561" y="678517"/>
                <a:ext cx="3600000" cy="1816502"/>
                <a:chOff x="4417732" y="583419"/>
                <a:chExt cx="3293892" cy="1662045"/>
              </a:xfrm>
            </p:grpSpPr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C883AAD1-DBEC-89C6-A33F-04FBFC1AF0A8}"/>
                    </a:ext>
                  </a:extLst>
                </p:cNvPr>
                <p:cNvSpPr/>
                <p:nvPr/>
              </p:nvSpPr>
              <p:spPr>
                <a:xfrm>
                  <a:off x="4417732" y="583419"/>
                  <a:ext cx="3293892" cy="1662045"/>
                </a:xfrm>
                <a:prstGeom prst="rect">
                  <a:avLst/>
                </a:prstGeom>
                <a:noFill/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768111"/>
                  <a:endParaRPr lang="en-US" sz="1134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3BE0F4B2-DB5B-23FE-0A3F-BA4A65DDCEE4}"/>
                    </a:ext>
                  </a:extLst>
                </p:cNvPr>
                <p:cNvSpPr/>
                <p:nvPr/>
              </p:nvSpPr>
              <p:spPr>
                <a:xfrm>
                  <a:off x="4548651" y="721544"/>
                  <a:ext cx="291156" cy="291156"/>
                </a:xfrm>
                <a:prstGeom prst="ellipse">
                  <a:avLst/>
                </a:prstGeom>
                <a:noFill/>
                <a:ln>
                  <a:solidFill>
                    <a:schemeClr val="accent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768111"/>
                  <a:r>
                    <a:rPr lang="en-US" sz="589" b="1" dirty="0">
                      <a:solidFill>
                        <a:srgbClr val="FF0000"/>
                      </a:solidFill>
                      <a:latin typeface="Montserrat" panose="00000500000000000000" pitchFamily="2" charset="0"/>
                    </a:rPr>
                    <a:t>2</a:t>
                  </a:r>
                  <a:endParaRPr lang="en-US" sz="1134" b="1" dirty="0">
                    <a:solidFill>
                      <a:srgbClr val="FF0000"/>
                    </a:solidFill>
                    <a:latin typeface="Montserrat" panose="00000500000000000000" pitchFamily="2" charset="0"/>
                  </a:endParaRPr>
                </a:p>
              </p:txBody>
            </p:sp>
          </p:grp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7FEBC5A-BD97-2A32-3DA2-4959E8FDA50E}"/>
                  </a:ext>
                </a:extLst>
              </p:cNvPr>
              <p:cNvSpPr txBox="1"/>
              <p:nvPr/>
            </p:nvSpPr>
            <p:spPr>
              <a:xfrm>
                <a:off x="4710659" y="1442409"/>
                <a:ext cx="3089445" cy="7326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768111"/>
                <a:r>
                  <a:rPr lang="en-GB" sz="700" b="1" dirty="0">
                    <a:solidFill>
                      <a:prstClr val="black"/>
                    </a:solidFill>
                    <a:latin typeface="+mj-lt"/>
                  </a:rPr>
                  <a:t>🏢 </a:t>
                </a:r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How their org works</a:t>
                </a:r>
                <a:br>
                  <a:rPr lang="en-US" sz="700" b="1" dirty="0">
                    <a:solidFill>
                      <a:prstClr val="black"/>
                    </a:solidFill>
                    <a:latin typeface="+mj-lt"/>
                  </a:rPr>
                </a:br>
                <a:r>
                  <a:rPr lang="en-US" sz="900" i="1" dirty="0"/>
                  <a:t>(Describe how [1] influences the jobs and  options in your buyer’s function)</a:t>
                </a:r>
                <a:endParaRPr lang="en-US" sz="700" b="1" dirty="0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9CC28422-6E70-3A18-2563-5C30BE223466}"/>
                </a:ext>
              </a:extLst>
            </p:cNvPr>
            <p:cNvGrpSpPr/>
            <p:nvPr/>
          </p:nvGrpSpPr>
          <p:grpSpPr>
            <a:xfrm>
              <a:off x="4433793" y="944131"/>
              <a:ext cx="1928571" cy="771429"/>
              <a:chOff x="4482560" y="1415019"/>
              <a:chExt cx="2160000" cy="108000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3E6C7688-B5FC-B45C-E179-FE4F91D68C9C}"/>
                  </a:ext>
                </a:extLst>
              </p:cNvPr>
              <p:cNvSpPr/>
              <p:nvPr/>
            </p:nvSpPr>
            <p:spPr>
              <a:xfrm>
                <a:off x="4482560" y="1415019"/>
                <a:ext cx="2160000" cy="1080000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68111"/>
                <a:endParaRPr lang="en-US" sz="1134">
                  <a:solidFill>
                    <a:prstClr val="white"/>
                  </a:solidFill>
                  <a:latin typeface="Arial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C20EF31-5B9E-1CC1-92CA-994C5E7A5E74}"/>
                  </a:ext>
                </a:extLst>
              </p:cNvPr>
              <p:cNvSpPr txBox="1"/>
              <p:nvPr/>
            </p:nvSpPr>
            <p:spPr>
              <a:xfrm>
                <a:off x="4710660" y="1606869"/>
                <a:ext cx="1557570" cy="8186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768111"/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Yesterday </a:t>
                </a:r>
                <a:br>
                  <a:rPr lang="en-US" sz="700" b="1" dirty="0">
                    <a:solidFill>
                      <a:prstClr val="black"/>
                    </a:solidFill>
                    <a:latin typeface="+mj-lt"/>
                  </a:rPr>
                </a:br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(the status quo)</a:t>
                </a:r>
              </a:p>
              <a:p>
                <a:pPr defTabSz="768111"/>
                <a:r>
                  <a:rPr lang="en-US" sz="900" i="1" dirty="0"/>
                  <a:t>Describe how things were before…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6E9E3C9-C9C9-EEAD-4D79-E8AEC473E8FC}"/>
                </a:ext>
              </a:extLst>
            </p:cNvPr>
            <p:cNvGrpSpPr/>
            <p:nvPr/>
          </p:nvGrpSpPr>
          <p:grpSpPr>
            <a:xfrm>
              <a:off x="6441762" y="944132"/>
              <a:ext cx="1928571" cy="771429"/>
              <a:chOff x="4482561" y="1415017"/>
              <a:chExt cx="1918801" cy="1080001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9FB93A0-3277-A4F1-B027-4F9D7D60B2EB}"/>
                  </a:ext>
                </a:extLst>
              </p:cNvPr>
              <p:cNvSpPr/>
              <p:nvPr/>
            </p:nvSpPr>
            <p:spPr>
              <a:xfrm>
                <a:off x="4482561" y="1415017"/>
                <a:ext cx="1918801" cy="1080001"/>
              </a:xfrm>
              <a:prstGeom prst="rect">
                <a:avLst/>
              </a:prstGeom>
              <a:noFill/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68111"/>
                <a:endParaRPr lang="en-US" sz="1134">
                  <a:solidFill>
                    <a:prstClr val="white"/>
                  </a:solidFill>
                  <a:latin typeface="Arial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0269B2A-593D-8738-EA39-C592F8145728}"/>
                  </a:ext>
                </a:extLst>
              </p:cNvPr>
              <p:cNvSpPr txBox="1"/>
              <p:nvPr/>
            </p:nvSpPr>
            <p:spPr>
              <a:xfrm>
                <a:off x="4710659" y="1606866"/>
                <a:ext cx="1450291" cy="8186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768111"/>
                <a:r>
                  <a:rPr lang="en-GB" sz="700" b="1" dirty="0">
                    <a:solidFill>
                      <a:prstClr val="black"/>
                    </a:solidFill>
                    <a:latin typeface="+mj-lt"/>
                  </a:rPr>
                  <a:t>☠️ </a:t>
                </a:r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The downside of the status quo</a:t>
                </a:r>
              </a:p>
              <a:p>
                <a:pPr defTabSz="768111"/>
                <a:r>
                  <a:rPr lang="en-US" sz="900" i="1" dirty="0"/>
                  <a:t>How does the current state impact your client?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82848FFA-4A1B-1A57-DB32-A6FC54E397A2}"/>
                </a:ext>
              </a:extLst>
            </p:cNvPr>
            <p:cNvGrpSpPr/>
            <p:nvPr/>
          </p:nvGrpSpPr>
          <p:grpSpPr>
            <a:xfrm>
              <a:off x="8449730" y="944155"/>
              <a:ext cx="1928571" cy="771406"/>
              <a:chOff x="4482561" y="1374817"/>
              <a:chExt cx="1918801" cy="1079968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67DA56A8-33CD-7220-7BEF-152923CD3348}"/>
                  </a:ext>
                </a:extLst>
              </p:cNvPr>
              <p:cNvSpPr/>
              <p:nvPr/>
            </p:nvSpPr>
            <p:spPr>
              <a:xfrm>
                <a:off x="4482561" y="1374817"/>
                <a:ext cx="1918801" cy="1079968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68111"/>
                <a:endParaRPr lang="en-US" sz="1134">
                  <a:solidFill>
                    <a:prstClr val="white"/>
                  </a:solidFill>
                  <a:latin typeface="Arial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1192215B-BC20-9AEE-37C0-0A963229A7C6}"/>
                  </a:ext>
                </a:extLst>
              </p:cNvPr>
              <p:cNvSpPr txBox="1"/>
              <p:nvPr/>
            </p:nvSpPr>
            <p:spPr>
              <a:xfrm>
                <a:off x="4710660" y="1566634"/>
                <a:ext cx="1371296" cy="8186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768111"/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Tomorrow </a:t>
                </a:r>
                <a:br>
                  <a:rPr lang="en-US" sz="700" b="1" dirty="0">
                    <a:solidFill>
                      <a:prstClr val="black"/>
                    </a:solidFill>
                    <a:latin typeface="+mj-lt"/>
                  </a:rPr>
                </a:br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(the ideal state)</a:t>
                </a:r>
              </a:p>
              <a:p>
                <a:pPr defTabSz="768111"/>
                <a:r>
                  <a:rPr lang="en-US" sz="900" i="1" dirty="0"/>
                  <a:t>Explain how things should be in the future</a:t>
                </a:r>
              </a:p>
            </p:txBody>
          </p:sp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BB965C57-C083-7943-E926-3D2F0FA968FC}"/>
                </a:ext>
              </a:extLst>
            </p:cNvPr>
            <p:cNvSpPr/>
            <p:nvPr/>
          </p:nvSpPr>
          <p:spPr>
            <a:xfrm>
              <a:off x="4433793" y="1814487"/>
              <a:ext cx="1928571" cy="1182857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C704572-160C-7B3C-2343-7A14612E73F7}"/>
                </a:ext>
              </a:extLst>
            </p:cNvPr>
            <p:cNvSpPr/>
            <p:nvPr/>
          </p:nvSpPr>
          <p:spPr>
            <a:xfrm>
              <a:off x="4433793" y="3096272"/>
              <a:ext cx="1928571" cy="1182858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F30241C-ABC5-373C-0775-7F3B1B3B7D7D}"/>
                </a:ext>
              </a:extLst>
            </p:cNvPr>
            <p:cNvSpPr/>
            <p:nvPr/>
          </p:nvSpPr>
          <p:spPr>
            <a:xfrm>
              <a:off x="4433793" y="4378057"/>
              <a:ext cx="1928571" cy="1182858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4942E505-102C-CCFB-FC14-6A3E12246E6E}"/>
                </a:ext>
              </a:extLst>
            </p:cNvPr>
            <p:cNvSpPr/>
            <p:nvPr/>
          </p:nvSpPr>
          <p:spPr>
            <a:xfrm>
              <a:off x="6441762" y="1814487"/>
              <a:ext cx="1928571" cy="1182857"/>
            </a:xfrm>
            <a:prstGeom prst="rect">
              <a:avLst/>
            </a:prstGeom>
            <a:noFill/>
            <a:ln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0EBBA653-CF68-4883-1928-905BC2066E0F}"/>
                </a:ext>
              </a:extLst>
            </p:cNvPr>
            <p:cNvSpPr/>
            <p:nvPr/>
          </p:nvSpPr>
          <p:spPr>
            <a:xfrm>
              <a:off x="6441762" y="3095814"/>
              <a:ext cx="1928571" cy="1182857"/>
            </a:xfrm>
            <a:prstGeom prst="rect">
              <a:avLst/>
            </a:prstGeom>
            <a:noFill/>
            <a:ln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6C7ADAD2-44E5-AAE6-51B7-05B32B4BE6FC}"/>
                </a:ext>
              </a:extLst>
            </p:cNvPr>
            <p:cNvSpPr/>
            <p:nvPr/>
          </p:nvSpPr>
          <p:spPr>
            <a:xfrm>
              <a:off x="6441762" y="4377142"/>
              <a:ext cx="1928571" cy="1182857"/>
            </a:xfrm>
            <a:prstGeom prst="rect">
              <a:avLst/>
            </a:prstGeom>
            <a:noFill/>
            <a:ln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FE284481-C99C-8BA9-6A01-F5C9F6017E17}"/>
                </a:ext>
              </a:extLst>
            </p:cNvPr>
            <p:cNvSpPr/>
            <p:nvPr/>
          </p:nvSpPr>
          <p:spPr>
            <a:xfrm>
              <a:off x="8449730" y="1818064"/>
              <a:ext cx="1928571" cy="1182857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8E01AC40-8D62-93F7-BF12-166E4DCF96CC}"/>
                </a:ext>
              </a:extLst>
            </p:cNvPr>
            <p:cNvSpPr/>
            <p:nvPr/>
          </p:nvSpPr>
          <p:spPr>
            <a:xfrm>
              <a:off x="8449730" y="3092697"/>
              <a:ext cx="1928571" cy="1182857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32BED4D-60D7-C5DB-01F4-3E8994ED60E8}"/>
                </a:ext>
              </a:extLst>
            </p:cNvPr>
            <p:cNvSpPr/>
            <p:nvPr/>
          </p:nvSpPr>
          <p:spPr>
            <a:xfrm>
              <a:off x="8449730" y="4378057"/>
              <a:ext cx="1928571" cy="1182857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2ECA810-9F05-2ADF-0C22-D70BD4ABEFB0}"/>
                </a:ext>
              </a:extLst>
            </p:cNvPr>
            <p:cNvGrpSpPr/>
            <p:nvPr/>
          </p:nvGrpSpPr>
          <p:grpSpPr>
            <a:xfrm>
              <a:off x="10478009" y="944155"/>
              <a:ext cx="1928571" cy="771406"/>
              <a:chOff x="4482561" y="1374817"/>
              <a:chExt cx="1918801" cy="1079968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1243969-0FF8-158E-3DC7-7B12F1A41F8C}"/>
                  </a:ext>
                </a:extLst>
              </p:cNvPr>
              <p:cNvSpPr/>
              <p:nvPr/>
            </p:nvSpPr>
            <p:spPr>
              <a:xfrm>
                <a:off x="4482561" y="1374817"/>
                <a:ext cx="1918801" cy="1079968"/>
              </a:xfrm>
              <a:prstGeom prst="rect">
                <a:avLst/>
              </a:prstGeom>
              <a:noFill/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68111"/>
                <a:endParaRPr lang="en-US" sz="1134">
                  <a:solidFill>
                    <a:prstClr val="white"/>
                  </a:solidFill>
                  <a:latin typeface="Arial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C5F675-1A56-3F0F-5AFC-EF35D2FEDB7A}"/>
                  </a:ext>
                </a:extLst>
              </p:cNvPr>
              <p:cNvSpPr txBox="1"/>
              <p:nvPr/>
            </p:nvSpPr>
            <p:spPr>
              <a:xfrm>
                <a:off x="4710660" y="1566634"/>
                <a:ext cx="1371296" cy="8186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768111"/>
                <a:r>
                  <a:rPr lang="en-GB" sz="700" b="1" dirty="0">
                    <a:solidFill>
                      <a:prstClr val="black"/>
                    </a:solidFill>
                    <a:latin typeface="+mj-lt"/>
                  </a:rPr>
                  <a:t>😏 </a:t>
                </a:r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The upside of </a:t>
                </a:r>
                <a:br>
                  <a:rPr lang="en-US" sz="700" b="1" dirty="0">
                    <a:solidFill>
                      <a:prstClr val="black"/>
                    </a:solidFill>
                    <a:latin typeface="+mj-lt"/>
                  </a:rPr>
                </a:br>
                <a:r>
                  <a:rPr lang="en-US" sz="700" b="1" dirty="0">
                    <a:solidFill>
                      <a:prstClr val="black"/>
                    </a:solidFill>
                    <a:latin typeface="+mj-lt"/>
                  </a:rPr>
                  <a:t>changing</a:t>
                </a:r>
              </a:p>
              <a:p>
                <a:pPr defTabSz="768111"/>
                <a:r>
                  <a:rPr lang="en-US" sz="900" i="1" dirty="0">
                    <a:solidFill>
                      <a:srgbClr val="535353"/>
                    </a:solidFill>
                  </a:rPr>
                  <a:t>Explain how companies will benefit from reacting? </a:t>
                </a: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D233693-A7F3-DDFB-7ABE-2CEFF4B2E2B7}"/>
                </a:ext>
              </a:extLst>
            </p:cNvPr>
            <p:cNvSpPr/>
            <p:nvPr/>
          </p:nvSpPr>
          <p:spPr>
            <a:xfrm>
              <a:off x="10478009" y="1818064"/>
              <a:ext cx="1928571" cy="1182857"/>
            </a:xfrm>
            <a:prstGeom prst="rect">
              <a:avLst/>
            </a:prstGeom>
            <a:noFill/>
            <a:ln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9991026-C561-ACC7-2FD2-95CEC75321C0}"/>
                </a:ext>
              </a:extLst>
            </p:cNvPr>
            <p:cNvSpPr/>
            <p:nvPr/>
          </p:nvSpPr>
          <p:spPr>
            <a:xfrm>
              <a:off x="10478009" y="3092697"/>
              <a:ext cx="1928571" cy="1182857"/>
            </a:xfrm>
            <a:prstGeom prst="rect">
              <a:avLst/>
            </a:prstGeom>
            <a:noFill/>
            <a:ln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B21051B-72A1-62F9-66A8-00B07486E110}"/>
                </a:ext>
              </a:extLst>
            </p:cNvPr>
            <p:cNvSpPr/>
            <p:nvPr/>
          </p:nvSpPr>
          <p:spPr>
            <a:xfrm>
              <a:off x="10478009" y="4378057"/>
              <a:ext cx="1928571" cy="1182857"/>
            </a:xfrm>
            <a:prstGeom prst="rect">
              <a:avLst/>
            </a:prstGeom>
            <a:noFill/>
            <a:ln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68111"/>
              <a:endParaRPr lang="en-US" sz="589" b="1">
                <a:solidFill>
                  <a:srgbClr val="FF0000"/>
                </a:solidFill>
                <a:latin typeface="Montserrat" panose="00000500000000000000" pitchFamily="2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A699BE7-FD7D-689B-4D81-116E62161D70}"/>
              </a:ext>
            </a:extLst>
          </p:cNvPr>
          <p:cNvSpPr txBox="1"/>
          <p:nvPr/>
        </p:nvSpPr>
        <p:spPr>
          <a:xfrm>
            <a:off x="8441637" y="6422246"/>
            <a:ext cx="32289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dirty="0">
                <a:latin typeface="+mj-lt"/>
              </a:rPr>
              <a:t>www.client-friendly.co</a:t>
            </a:r>
            <a:endParaRPr lang="en-DE" sz="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127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LF_Standard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22658"/>
      </a:accent1>
      <a:accent2>
        <a:srgbClr val="A63251"/>
      </a:accent2>
      <a:accent3>
        <a:srgbClr val="531929"/>
      </a:accent3>
      <a:accent4>
        <a:srgbClr val="E22658"/>
      </a:accent4>
      <a:accent5>
        <a:srgbClr val="5A0000"/>
      </a:accent5>
      <a:accent6>
        <a:srgbClr val="BB86FC"/>
      </a:accent6>
      <a:hlink>
        <a:srgbClr val="6200EE"/>
      </a:hlink>
      <a:folHlink>
        <a:srgbClr val="1902B0"/>
      </a:folHlink>
    </a:clrScheme>
    <a:fontScheme name="CLF_Standard">
      <a:majorFont>
        <a:latin typeface="Inter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4E60A0C6E7FA46A29CEFE996CB201F" ma:contentTypeVersion="10" ma:contentTypeDescription="Create a new document." ma:contentTypeScope="" ma:versionID="1b646e129e14c21194d755986e726da2">
  <xsd:schema xmlns:xsd="http://www.w3.org/2001/XMLSchema" xmlns:xs="http://www.w3.org/2001/XMLSchema" xmlns:p="http://schemas.microsoft.com/office/2006/metadata/properties" xmlns:ns2="4fbc59cb-eaf9-4412-b59f-16a651379b37" xmlns:ns3="8034ded9-db39-4a18-9cda-c5943eac4174" targetNamespace="http://schemas.microsoft.com/office/2006/metadata/properties" ma:root="true" ma:fieldsID="51337719a1cf48c6decdaa776dd325ad" ns2:_="" ns3:_="">
    <xsd:import namespace="4fbc59cb-eaf9-4412-b59f-16a651379b37"/>
    <xsd:import namespace="8034ded9-db39-4a18-9cda-c5943eac41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c59cb-eaf9-4412-b59f-16a651379b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f8370fa-5908-498e-83c5-4c176c0936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16" nillable="true" ma:displayName="Comments" ma:description="Information about the document" ma:format="Dropdown" ma:internalName="Comments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34ded9-db39-4a18-9cda-c5943eac41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61d378b-bc86-432d-85a4-0f203844c933}" ma:internalName="TaxCatchAll" ma:showField="CatchAllData" ma:web="8034ded9-db39-4a18-9cda-c5943eac41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034ded9-db39-4a18-9cda-c5943eac4174" xsi:nil="true"/>
    <lcf76f155ced4ddcb4097134ff3c332f xmlns="4fbc59cb-eaf9-4412-b59f-16a651379b37">
      <Terms xmlns="http://schemas.microsoft.com/office/infopath/2007/PartnerControls"/>
    </lcf76f155ced4ddcb4097134ff3c332f>
    <Comments xmlns="4fbc59cb-eaf9-4412-b59f-16a651379b37" xsi:nil="true"/>
  </documentManagement>
</p:properties>
</file>

<file path=customXml/itemProps1.xml><?xml version="1.0" encoding="utf-8"?>
<ds:datastoreItem xmlns:ds="http://schemas.openxmlformats.org/officeDocument/2006/customXml" ds:itemID="{6D512ED4-D59A-435F-B407-6166DB21AD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1C84C-64D0-44F2-B4FD-124ED6041E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bc59cb-eaf9-4412-b59f-16a651379b37"/>
    <ds:schemaRef ds:uri="8034ded9-db39-4a18-9cda-c5943eac41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980A6C-BFAA-4C86-8098-561EA8EB15B1}">
  <ds:schemaRefs>
    <ds:schemaRef ds:uri="http://schemas.microsoft.com/office/2006/documentManagement/types"/>
    <ds:schemaRef ds:uri="4fbc59cb-eaf9-4412-b59f-16a651379b37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8034ded9-db39-4a18-9cda-c5943eac417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Montserrat</vt:lpstr>
      <vt:lpstr>Office Theme</vt:lpstr>
      <vt:lpstr>PowerPoint Presentation</vt:lpstr>
    </vt:vector>
  </TitlesOfParts>
  <Company>Beautiful.ai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BDC_Better Messaging - Broadcom Partner Advisory Board presentation</dc:title>
  <dc:subject>BDC_Better Messaging - Broadcom Partner Advisory Board presentation</dc:subject>
  <dc:creator>client friendly</dc:creator>
  <cp:lastModifiedBy>Florian Heinrichs</cp:lastModifiedBy>
  <cp:revision>68</cp:revision>
  <dcterms:created xsi:type="dcterms:W3CDTF">2023-05-08T15:06:14Z</dcterms:created>
  <dcterms:modified xsi:type="dcterms:W3CDTF">2024-05-17T19:08:58Z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0x010100EB4E60A0C6E7FA46A29CEFE996CB201F</vt:lpwstr>
  </property>
  <property fmtid="{D5CDD505-2E9C-101B-9397-08002B2CF9AE}" pid="3" name="MediaServiceImageTags">
    <vt:lpwstr/>
  </property>
</Properties>
</file>